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69" r:id="rId4"/>
    <p:sldId id="258" r:id="rId5"/>
    <p:sldId id="259" r:id="rId6"/>
    <p:sldId id="260" r:id="rId7"/>
    <p:sldId id="266" r:id="rId8"/>
    <p:sldId id="261" r:id="rId9"/>
    <p:sldId id="264" r:id="rId10"/>
    <p:sldId id="262" r:id="rId11"/>
    <p:sldId id="265" r:id="rId12"/>
    <p:sldId id="267" r:id="rId13"/>
    <p:sldId id="270" r:id="rId14"/>
    <p:sldId id="263"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L Brown" initials="JLB" lastIdx="15" clrIdx="0">
    <p:extLst>
      <p:ext uri="{19B8F6BF-5375-455C-9EA6-DF929625EA0E}">
        <p15:presenceInfo xmlns:p15="http://schemas.microsoft.com/office/powerpoint/2012/main" userId="S::jennifer.brown05@ey.com::53fab68b-68d8-4de6-a50d-6cfa936e5a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Saturday, June 11, 2022</a:t>
            </a:fld>
            <a:endParaRPr lang="en-US" dirty="0"/>
          </a:p>
        </p:txBody>
      </p:sp>
    </p:spTree>
    <p:extLst>
      <p:ext uri="{BB962C8B-B14F-4D97-AF65-F5344CB8AC3E}">
        <p14:creationId xmlns:p14="http://schemas.microsoft.com/office/powerpoint/2010/main" val="517834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Saturday, June 11, 2022</a:t>
            </a:fld>
            <a:endParaRPr lang="en-US" dirty="0"/>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1512567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Saturday, June 11, 2022</a:t>
            </a:fld>
            <a:endParaRPr lang="en-US" dirty="0"/>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7177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Saturday, June 11, 2022</a:t>
            </a:fld>
            <a:endParaRPr lang="en-US" dirty="0"/>
          </a:p>
        </p:txBody>
      </p:sp>
    </p:spTree>
    <p:extLst>
      <p:ext uri="{BB962C8B-B14F-4D97-AF65-F5344CB8AC3E}">
        <p14:creationId xmlns:p14="http://schemas.microsoft.com/office/powerpoint/2010/main" val="310513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Saturday, June 11, 2022</a:t>
            </a:fld>
            <a:endParaRPr lang="en-US" dirty="0"/>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142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Saturday, June 11, 2022</a:t>
            </a:fld>
            <a:endParaRPr lang="en-US" dirty="0"/>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spTree>
    <p:extLst>
      <p:ext uri="{BB962C8B-B14F-4D97-AF65-F5344CB8AC3E}">
        <p14:creationId xmlns:p14="http://schemas.microsoft.com/office/powerpoint/2010/main" val="111469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Saturday, June 11, 2022</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spTree>
    <p:extLst>
      <p:ext uri="{BB962C8B-B14F-4D97-AF65-F5344CB8AC3E}">
        <p14:creationId xmlns:p14="http://schemas.microsoft.com/office/powerpoint/2010/main" val="127795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Saturday, June 11, 2022</a:t>
            </a:fld>
            <a:endParaRPr lang="en-US" dirty="0"/>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dirty="0"/>
          </a:p>
        </p:txBody>
      </p:sp>
    </p:spTree>
    <p:extLst>
      <p:ext uri="{BB962C8B-B14F-4D97-AF65-F5344CB8AC3E}">
        <p14:creationId xmlns:p14="http://schemas.microsoft.com/office/powerpoint/2010/main" val="190146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Saturday, June 11, 2022</a:t>
            </a:fld>
            <a:endParaRPr lang="en-US" dirty="0"/>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247164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Saturday, June 11, 2022</a:t>
            </a:fld>
            <a:endParaRPr lang="en-US" dirty="0"/>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89330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Saturday, June 11, 2022</a:t>
            </a:fld>
            <a:endParaRPr lang="en-US" dirty="0"/>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226218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Saturday, June 11, 2022</a:t>
            </a:fld>
            <a:endParaRPr lang="en-US" dirty="0"/>
          </a:p>
        </p:txBody>
      </p:sp>
    </p:spTree>
    <p:extLst>
      <p:ext uri="{BB962C8B-B14F-4D97-AF65-F5344CB8AC3E}">
        <p14:creationId xmlns:p14="http://schemas.microsoft.com/office/powerpoint/2010/main" val="14154923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20000"/>
        </a:lnSpc>
        <a:spcBef>
          <a:spcPts val="1000"/>
        </a:spcBef>
        <a:buFont typeface="Calibri Light" panose="020F0302020204030204" pitchFamily="34" charset="0"/>
        <a:buChar char="→"/>
        <a:defRPr sz="2200" kern="1200">
          <a:solidFill>
            <a:schemeClr val="tx2">
              <a:alpha val="55000"/>
            </a:schemeClr>
          </a:solidFill>
          <a:latin typeface="+mn-lt"/>
          <a:ea typeface="+mn-ea"/>
          <a:cs typeface="+mn-cs"/>
        </a:defRPr>
      </a:lvl1pPr>
      <a:lvl2pPr marL="9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2pPr>
      <a:lvl3pPr marL="13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3pPr>
      <a:lvl4pPr marL="180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4pPr>
      <a:lvl5pPr marL="2250000" indent="-448056" algn="l" defTabSz="914400" rtl="0" eaLnBrk="1" latinLnBrk="0" hangingPunct="1">
        <a:lnSpc>
          <a:spcPct val="120000"/>
        </a:lnSpc>
        <a:spcBef>
          <a:spcPts val="500"/>
        </a:spcBef>
        <a:buFont typeface="Calibri Light" panose="020F0302020204030204" pitchFamily="34" charset="0"/>
        <a:buChar char="→"/>
        <a:defRPr sz="22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utlerschool.org/blog/compassionmusic" TargetMode="External"/><Relationship Id="rId2" Type="http://schemas.openxmlformats.org/officeDocument/2006/relationships/hyperlink" Target="https://ecc.gov.jm/benefits-of-the-arts-in-early-childhood-develop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cc.gov.jm/benefits-of-the-arts-in-early-childhood-developmen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rteducationmasters.arts.ufl.edu/articles/importance-of-art-education/" TargetMode="External"/><Relationship Id="rId2" Type="http://schemas.openxmlformats.org/officeDocument/2006/relationships/hyperlink" Target="https://ecc.gov.jm/benefits-of-the-arts-in-early-childhood-developme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civicdancearts.org/" TargetMode="External"/><Relationship Id="rId3" Type="http://schemas.openxmlformats.org/officeDocument/2006/relationships/hyperlink" Target="https://discover.sandiegounified.org/schools/san-diego-school-creative-performing-arts" TargetMode="External"/><Relationship Id="rId7" Type="http://schemas.openxmlformats.org/officeDocument/2006/relationships/hyperlink" Target="https://recreation.escondido.org/register-for-a-class" TargetMode="External"/><Relationship Id="rId2" Type="http://schemas.openxmlformats.org/officeDocument/2006/relationships/hyperlink" Target="https://www.sanpasqualunion.net/Page/2299" TargetMode="External"/><Relationship Id="rId1" Type="http://schemas.openxmlformats.org/officeDocument/2006/relationships/slideLayout" Target="../slideLayouts/slideLayout2.xml"/><Relationship Id="rId6" Type="http://schemas.openxmlformats.org/officeDocument/2006/relationships/hyperlink" Target="https://dancetoevolve.com/san-diego/after-school-programs/" TargetMode="External"/><Relationship Id="rId5" Type="http://schemas.openxmlformats.org/officeDocument/2006/relationships/hyperlink" Target="https://www.ymcasd.org/program-finder" TargetMode="External"/><Relationship Id="rId10" Type="http://schemas.openxmlformats.org/officeDocument/2006/relationships/hyperlink" Target="https://www.cytsandiego.org/" TargetMode="External"/><Relationship Id="rId4" Type="http://schemas.openxmlformats.org/officeDocument/2006/relationships/hyperlink" Target="https://cpma.sandiegounified.org/" TargetMode="External"/><Relationship Id="rId9" Type="http://schemas.openxmlformats.org/officeDocument/2006/relationships/hyperlink" Target="https://www.scrippsperformingartsca.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orld.edu/brain-research-shows-the-arts-promote-mental-health/#:~:text=Despite%20increasing%20evidence%20published%20in%20top%2C%20peer-reviewed%20journals%2C,the%20arts%20continue%20to%20be%20marginalized%20in%20education" TargetMode="External"/><Relationship Id="rId2" Type="http://schemas.openxmlformats.org/officeDocument/2006/relationships/hyperlink" Target="https://www.brookings.edu/blog/brown-center-chalkboard/2019/02/12/new-evidence-of-the-benefits-of-arts-educ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etterhealth.vic.gov.au/health/healthyliving/dance-health-benefits#health-benefits-of-dancing" TargetMode="External"/><Relationship Id="rId2" Type="http://schemas.openxmlformats.org/officeDocument/2006/relationships/hyperlink" Target="https://ecc.gov.jm/benefits-of-the-arts-in-early-childhood-develop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ikids.com/from-the-mag/twinkle-toes-nfl#:~:text=Hall%20of%20Famers%20Lynn%20Swann%20and%20Herschel%20Walker,motivate%20players%20to%20stretch%20in%20a%20different%20way" TargetMode="External"/><Relationship Id="rId2" Type="http://schemas.openxmlformats.org/officeDocument/2006/relationships/hyperlink" Target="https://neuro.gatech.edu/study-finds-ballet-training-may-improve-balance-and-coordination-daily-activities#:~:text=New%20research%20published%20in%20the%20Journal%20of%20Neurophysiology,precisely%20than%20individuals%20who%20have%20no%20dance%20train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cc.gov.jm/benefits-of-the-arts-in-early-childhood-development/" TargetMode="External"/><Relationship Id="rId2" Type="http://schemas.openxmlformats.org/officeDocument/2006/relationships/hyperlink" Target="https://arteducationmasters.arts.ufl.edu/articles/importance-of-art-education/" TargetMode="External"/><Relationship Id="rId1" Type="http://schemas.openxmlformats.org/officeDocument/2006/relationships/slideLayout" Target="../slideLayouts/slideLayout2.xml"/><Relationship Id="rId4" Type="http://schemas.openxmlformats.org/officeDocument/2006/relationships/hyperlink" Target="https://www.cdm.org/blog/arts-and-the-growth-mindset/"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performingartsworkshops.com/5-benefits-of-a-performing-arts-education/#:~:text=Performing%20arts%20teaches%20children%20perseverance%2C%20creative%20problem-solving%2C%20and,to%20walk%20a%20mile%20in%20someone%20else%E2%80%99s%20sho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62A1B21-D61E-46FC-BDD1-2FAE49F8B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up of green leaves in nature">
            <a:extLst>
              <a:ext uri="{FF2B5EF4-FFF2-40B4-BE49-F238E27FC236}">
                <a16:creationId xmlns:a16="http://schemas.microsoft.com/office/drawing/2014/main" id="{5FE27D24-28CF-4343-F199-02A8C2DAA63E}"/>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339A0505-A6DD-4BC1-9CA6-9D202A949F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0000"/>
            <a:ext cx="6311901" cy="5544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7B3E6B-F965-CC55-7D69-1D193C2F7711}"/>
              </a:ext>
            </a:extLst>
          </p:cNvPr>
          <p:cNvSpPr>
            <a:spLocks noGrp="1"/>
          </p:cNvSpPr>
          <p:nvPr>
            <p:ph type="ctrTitle"/>
          </p:nvPr>
        </p:nvSpPr>
        <p:spPr>
          <a:xfrm>
            <a:off x="450000" y="894969"/>
            <a:ext cx="5430100" cy="2954655"/>
          </a:xfrm>
        </p:spPr>
        <p:txBody>
          <a:bodyPr>
            <a:normAutofit/>
          </a:bodyPr>
          <a:lstStyle/>
          <a:p>
            <a:r>
              <a:rPr lang="en-US" dirty="0"/>
              <a:t>Grow Through The Arts</a:t>
            </a:r>
          </a:p>
        </p:txBody>
      </p:sp>
      <p:sp>
        <p:nvSpPr>
          <p:cNvPr id="3" name="Subtitle 2">
            <a:extLst>
              <a:ext uri="{FF2B5EF4-FFF2-40B4-BE49-F238E27FC236}">
                <a16:creationId xmlns:a16="http://schemas.microsoft.com/office/drawing/2014/main" id="{4674568A-79BA-6FC4-0AC0-1FF4348D93C5}"/>
              </a:ext>
            </a:extLst>
          </p:cNvPr>
          <p:cNvSpPr>
            <a:spLocks noGrp="1"/>
          </p:cNvSpPr>
          <p:nvPr>
            <p:ph type="subTitle" idx="1"/>
          </p:nvPr>
        </p:nvSpPr>
        <p:spPr>
          <a:xfrm>
            <a:off x="450000" y="4471416"/>
            <a:ext cx="5430100" cy="1293303"/>
          </a:xfrm>
        </p:spPr>
        <p:txBody>
          <a:bodyPr>
            <a:normAutofit/>
          </a:bodyPr>
          <a:lstStyle/>
          <a:p>
            <a:r>
              <a:rPr lang="en-US" dirty="0">
                <a:solidFill>
                  <a:schemeClr val="tx1">
                    <a:lumMod val="95000"/>
                    <a:alpha val="55000"/>
                  </a:schemeClr>
                </a:solidFill>
              </a:rPr>
              <a:t>Girl Scout Gold Award Project</a:t>
            </a:r>
          </a:p>
          <a:p>
            <a:r>
              <a:rPr lang="en-US" dirty="0">
                <a:solidFill>
                  <a:schemeClr val="tx1">
                    <a:lumMod val="95000"/>
                    <a:alpha val="55000"/>
                  </a:schemeClr>
                </a:solidFill>
              </a:rPr>
              <a:t>By: Erin Brown, Troop 4491</a:t>
            </a:r>
          </a:p>
        </p:txBody>
      </p:sp>
      <p:cxnSp>
        <p:nvCxnSpPr>
          <p:cNvPr id="29" name="Straight Connector 19">
            <a:extLst>
              <a:ext uri="{FF2B5EF4-FFF2-40B4-BE49-F238E27FC236}">
                <a16:creationId xmlns:a16="http://schemas.microsoft.com/office/drawing/2014/main" id="{D2CC4060-6621-49EA-A90C-71567A9226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122000"/>
            <a:ext cx="54301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person, outdoor, tree&#10;&#10;Description automatically generated">
            <a:extLst>
              <a:ext uri="{FF2B5EF4-FFF2-40B4-BE49-F238E27FC236}">
                <a16:creationId xmlns:a16="http://schemas.microsoft.com/office/drawing/2014/main" id="{B14182D7-9921-8301-5D9C-000CDB1A9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716" y="894969"/>
            <a:ext cx="3010509" cy="4649977"/>
          </a:xfrm>
          <a:prstGeom prst="rect">
            <a:avLst/>
          </a:prstGeom>
        </p:spPr>
      </p:pic>
    </p:spTree>
    <p:extLst>
      <p:ext uri="{BB962C8B-B14F-4D97-AF65-F5344CB8AC3E}">
        <p14:creationId xmlns:p14="http://schemas.microsoft.com/office/powerpoint/2010/main" val="2436626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750F-C91B-53E5-969C-29662CB48DDA}"/>
              </a:ext>
            </a:extLst>
          </p:cNvPr>
          <p:cNvSpPr>
            <a:spLocks noGrp="1"/>
          </p:cNvSpPr>
          <p:nvPr>
            <p:ph type="title"/>
          </p:nvPr>
        </p:nvSpPr>
        <p:spPr/>
        <p:txBody>
          <a:bodyPr>
            <a:normAutofit/>
          </a:bodyPr>
          <a:lstStyle/>
          <a:p>
            <a:r>
              <a:rPr lang="en-US" sz="5600" u="sng" dirty="0">
                <a:solidFill>
                  <a:schemeClr val="accent1"/>
                </a:solidFill>
              </a:rPr>
              <a:t>Emotional Benefits</a:t>
            </a:r>
          </a:p>
        </p:txBody>
      </p:sp>
      <p:sp>
        <p:nvSpPr>
          <p:cNvPr id="3" name="Content Placeholder 2">
            <a:extLst>
              <a:ext uri="{FF2B5EF4-FFF2-40B4-BE49-F238E27FC236}">
                <a16:creationId xmlns:a16="http://schemas.microsoft.com/office/drawing/2014/main" id="{1CBA9387-CB0F-9610-939C-8AE83AC97FD5}"/>
              </a:ext>
            </a:extLst>
          </p:cNvPr>
          <p:cNvSpPr>
            <a:spLocks noGrp="1"/>
          </p:cNvSpPr>
          <p:nvPr>
            <p:ph idx="1"/>
          </p:nvPr>
        </p:nvSpPr>
        <p:spPr>
          <a:xfrm>
            <a:off x="448056" y="1646424"/>
            <a:ext cx="11293200" cy="4967441"/>
          </a:xfrm>
        </p:spPr>
        <p:txBody>
          <a:bodyPr>
            <a:normAutofit fontScale="77500" lnSpcReduction="20000"/>
          </a:bodyPr>
          <a:lstStyle/>
          <a:p>
            <a:r>
              <a:rPr lang="en-US" sz="2300" b="1" dirty="0">
                <a:solidFill>
                  <a:srgbClr val="080808"/>
                </a:solidFill>
              </a:rPr>
              <a:t>The Performing Arts can greatly improve self-confidence.</a:t>
            </a:r>
          </a:p>
          <a:p>
            <a:pPr>
              <a:buFont typeface="Wingdings" panose="05000000000000000000" pitchFamily="2" charset="2"/>
              <a:buChar char="§"/>
            </a:pPr>
            <a:r>
              <a:rPr lang="en-US" sz="2300" i="0" dirty="0">
                <a:solidFill>
                  <a:srgbClr val="080808"/>
                </a:solidFill>
                <a:effectLst/>
              </a:rPr>
              <a:t>“The Arts build children’s self-esteem </a:t>
            </a:r>
            <a:r>
              <a:rPr lang="en-US" sz="2300" b="0" i="0" dirty="0">
                <a:solidFill>
                  <a:srgbClr val="080808"/>
                </a:solidFill>
                <a:effectLst/>
              </a:rPr>
              <a:t>by giving them the autonomy to express themselves. As a group activity, children working together provides them the opportunity to give each other feedback, which aids in learning how to receive criticism and praise from others (Fox, 2008).” - </a:t>
            </a:r>
            <a:r>
              <a:rPr lang="en-US" sz="2300" b="0" i="0" dirty="0">
                <a:solidFill>
                  <a:schemeClr val="accent1"/>
                </a:solidFill>
                <a:effectLst/>
                <a:hlinkClick r:id="rId2">
                  <a:extLst>
                    <a:ext uri="{A12FA001-AC4F-418D-AE19-62706E023703}">
                      <ahyp:hlinkClr xmlns:ahyp="http://schemas.microsoft.com/office/drawing/2018/hyperlinkcolor" val="tx"/>
                    </a:ext>
                  </a:extLst>
                </a:hlinkClick>
              </a:rPr>
              <a:t>https://ecc.gov.jm/benefits-of-the-arts-in-early-childhood-development/</a:t>
            </a:r>
            <a:endParaRPr lang="en-US" sz="2300" b="1" dirty="0">
              <a:solidFill>
                <a:schemeClr val="accent1"/>
              </a:solidFill>
            </a:endParaRPr>
          </a:p>
          <a:p>
            <a:r>
              <a:rPr lang="en-US" sz="2300" b="1" dirty="0">
                <a:solidFill>
                  <a:srgbClr val="080808"/>
                </a:solidFill>
              </a:rPr>
              <a:t>Compassion through communication/building trust can be enhanced through the Performing Arts.</a:t>
            </a:r>
          </a:p>
          <a:p>
            <a:pPr>
              <a:buFont typeface="Wingdings" panose="05000000000000000000" pitchFamily="2" charset="2"/>
              <a:buChar char="§"/>
            </a:pPr>
            <a:r>
              <a:rPr lang="en-US" sz="2300" b="0" i="0" dirty="0">
                <a:solidFill>
                  <a:schemeClr val="tx1"/>
                </a:solidFill>
                <a:effectLst/>
              </a:rPr>
              <a:t>“The connection between Music and the Performing Arts and teaching compassion is intrinsic. During the most strenuous and challenging of times, the arts are what keep us grounded and connected. They are a powerful means of helping us feel, relate, and understand more deeply. Compassion is about empathizing and thoughtfully considering the experiences, struggles, and challenges those around us face.” - </a:t>
            </a:r>
            <a:r>
              <a:rPr lang="en-US" sz="2300" b="0" i="0" dirty="0">
                <a:solidFill>
                  <a:schemeClr val="accent1"/>
                </a:solidFill>
                <a:effectLst/>
                <a:hlinkClick r:id="rId3">
                  <a:extLst>
                    <a:ext uri="{A12FA001-AC4F-418D-AE19-62706E023703}">
                      <ahyp:hlinkClr xmlns:ahyp="http://schemas.microsoft.com/office/drawing/2018/hyperlinkcolor" val="tx"/>
                    </a:ext>
                  </a:extLst>
                </a:hlinkClick>
              </a:rPr>
              <a:t>https://www.butlerschool.org/blog/compassionmusic</a:t>
            </a:r>
            <a:endParaRPr lang="en-US" sz="2300" b="0" i="0" dirty="0">
              <a:solidFill>
                <a:schemeClr val="accent1"/>
              </a:solidFill>
              <a:effectLst/>
            </a:endParaRPr>
          </a:p>
          <a:p>
            <a:pPr>
              <a:buFont typeface="Wingdings" panose="05000000000000000000" pitchFamily="2" charset="2"/>
              <a:buChar char="§"/>
            </a:pPr>
            <a:r>
              <a:rPr lang="en-US" sz="2300" b="0" i="0" dirty="0">
                <a:solidFill>
                  <a:schemeClr val="tx1"/>
                </a:solidFill>
                <a:effectLst/>
              </a:rPr>
              <a:t>“First, Music is a shared language and means of expression; it erases barriers and divisions, bringing unity and inspiring love. Second, music teaches collaboration and generosity; it challenges students to be compassionate by helping their peers achieve their fullest potential. Third, music teaches patience and compassion in the act of learning itself—students are encouraged to take every new exercise and project with grace and courtesy</a:t>
            </a:r>
            <a:r>
              <a:rPr lang="en-US" sz="2300" b="0" i="0" dirty="0">
                <a:solidFill>
                  <a:srgbClr val="0A502E"/>
                </a:solidFill>
                <a:effectLst/>
              </a:rPr>
              <a:t>.” - </a:t>
            </a:r>
            <a:r>
              <a:rPr lang="en-US" sz="2300" b="0" i="0" dirty="0">
                <a:solidFill>
                  <a:schemeClr val="accent1"/>
                </a:solidFill>
                <a:effectLst/>
                <a:hlinkClick r:id="rId3">
                  <a:extLst>
                    <a:ext uri="{A12FA001-AC4F-418D-AE19-62706E023703}">
                      <ahyp:hlinkClr xmlns:ahyp="http://schemas.microsoft.com/office/drawing/2018/hyperlinkcolor" val="tx"/>
                    </a:ext>
                  </a:extLst>
                </a:hlinkClick>
              </a:rPr>
              <a:t>https://www.butlerschool.org/blog/compassionmusic</a:t>
            </a:r>
            <a:endParaRPr lang="en-US" sz="2300" b="0" i="0" dirty="0">
              <a:solidFill>
                <a:schemeClr val="accent1"/>
              </a:solidFill>
              <a:effectLst/>
            </a:endParaRPr>
          </a:p>
          <a:p>
            <a:pPr marL="1944" indent="0">
              <a:buNone/>
            </a:pPr>
            <a:endParaRPr lang="en-US" b="0" i="0" dirty="0">
              <a:solidFill>
                <a:srgbClr val="0A502E"/>
              </a:solidFill>
              <a:effectLst/>
            </a:endParaRPr>
          </a:p>
          <a:p>
            <a:pPr>
              <a:buFont typeface="Wingdings" panose="05000000000000000000" pitchFamily="2" charset="2"/>
              <a:buChar char="§"/>
            </a:pPr>
            <a:endParaRPr lang="en-US" b="1" dirty="0">
              <a:solidFill>
                <a:srgbClr val="080808"/>
              </a:solidFill>
            </a:endParaRPr>
          </a:p>
          <a:p>
            <a:pPr>
              <a:buFont typeface="Wingdings" panose="05000000000000000000" pitchFamily="2" charset="2"/>
              <a:buChar char="§"/>
            </a:pPr>
            <a:endParaRPr lang="en-US" b="1" dirty="0">
              <a:solidFill>
                <a:srgbClr val="080808"/>
              </a:solidFill>
            </a:endParaRPr>
          </a:p>
          <a:p>
            <a:pPr>
              <a:buFont typeface="Wingdings" panose="05000000000000000000" pitchFamily="2" charset="2"/>
              <a:buChar char="§"/>
            </a:pPr>
            <a:endParaRPr lang="en-US" b="1" dirty="0">
              <a:solidFill>
                <a:srgbClr val="080808"/>
              </a:solidFill>
            </a:endParaRPr>
          </a:p>
        </p:txBody>
      </p:sp>
    </p:spTree>
    <p:extLst>
      <p:ext uri="{BB962C8B-B14F-4D97-AF65-F5344CB8AC3E}">
        <p14:creationId xmlns:p14="http://schemas.microsoft.com/office/powerpoint/2010/main" val="415108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1B9CB-C466-770F-239F-8506EB6D4200}"/>
              </a:ext>
            </a:extLst>
          </p:cNvPr>
          <p:cNvSpPr>
            <a:spLocks noGrp="1"/>
          </p:cNvSpPr>
          <p:nvPr>
            <p:ph type="title"/>
          </p:nvPr>
        </p:nvSpPr>
        <p:spPr/>
        <p:txBody>
          <a:bodyPr>
            <a:normAutofit/>
          </a:bodyPr>
          <a:lstStyle/>
          <a:p>
            <a:r>
              <a:rPr lang="en-US" sz="5600" u="sng" dirty="0">
                <a:solidFill>
                  <a:schemeClr val="accent1"/>
                </a:solidFill>
              </a:rPr>
              <a:t>Emotional Benefits </a:t>
            </a:r>
            <a:r>
              <a:rPr lang="en-US" dirty="0">
                <a:solidFill>
                  <a:schemeClr val="accent1"/>
                </a:solidFill>
              </a:rPr>
              <a:t>(Continued)</a:t>
            </a:r>
          </a:p>
        </p:txBody>
      </p:sp>
      <p:sp>
        <p:nvSpPr>
          <p:cNvPr id="3" name="Content Placeholder 2">
            <a:extLst>
              <a:ext uri="{FF2B5EF4-FFF2-40B4-BE49-F238E27FC236}">
                <a16:creationId xmlns:a16="http://schemas.microsoft.com/office/drawing/2014/main" id="{2442C01F-8B38-92C7-549A-CC96AD54E258}"/>
              </a:ext>
            </a:extLst>
          </p:cNvPr>
          <p:cNvSpPr>
            <a:spLocks noGrp="1"/>
          </p:cNvSpPr>
          <p:nvPr>
            <p:ph idx="1"/>
          </p:nvPr>
        </p:nvSpPr>
        <p:spPr>
          <a:xfrm>
            <a:off x="449400" y="1530000"/>
            <a:ext cx="11293200" cy="4843153"/>
          </a:xfrm>
        </p:spPr>
        <p:txBody>
          <a:bodyPr/>
          <a:lstStyle/>
          <a:p>
            <a:r>
              <a:rPr lang="en-US" b="1" dirty="0">
                <a:solidFill>
                  <a:srgbClr val="080808"/>
                </a:solidFill>
              </a:rPr>
              <a:t>The Performing Arts is a healthy emotional outlet.</a:t>
            </a:r>
          </a:p>
          <a:p>
            <a:pPr>
              <a:buFont typeface="Wingdings" panose="05000000000000000000" pitchFamily="2" charset="2"/>
              <a:buChar char="§"/>
            </a:pPr>
            <a:r>
              <a:rPr lang="en-US" i="0" dirty="0">
                <a:solidFill>
                  <a:srgbClr val="080808"/>
                </a:solidFill>
                <a:effectLst/>
              </a:rPr>
              <a:t>“Arts education helps to reduce stress among the economically disadvantaged</a:t>
            </a:r>
            <a:r>
              <a:rPr lang="en-US" b="0" i="0" dirty="0">
                <a:solidFill>
                  <a:srgbClr val="080808"/>
                </a:solidFill>
                <a:effectLst/>
              </a:rPr>
              <a:t> says a study on the inclusion of music, dance and visual arts lessons among 310 preschoolers from poor backgrounds (Society for Research in Child Development, 2016). Knowing that poverty leads to stress and that stress is a contributor to poor health, the benefits of arts education may perhaps be greatest among the economically disadvantaged.” - </a:t>
            </a:r>
            <a:r>
              <a:rPr lang="en-US" b="0" i="0" dirty="0">
                <a:solidFill>
                  <a:schemeClr val="accent1"/>
                </a:solidFill>
                <a:effectLst/>
                <a:hlinkClick r:id="rId2">
                  <a:extLst>
                    <a:ext uri="{A12FA001-AC4F-418D-AE19-62706E023703}">
                      <ahyp:hlinkClr xmlns:ahyp="http://schemas.microsoft.com/office/drawing/2018/hyperlinkcolor" val="tx"/>
                    </a:ext>
                  </a:extLst>
                </a:hlinkClick>
              </a:rPr>
              <a:t>https://ecc.gov.jm/benefits-of-the-arts-in-early-childhood-development/</a:t>
            </a:r>
            <a:endParaRPr lang="en-US" b="0" i="0" dirty="0">
              <a:solidFill>
                <a:schemeClr val="accent1"/>
              </a:solidFill>
              <a:effectLst/>
            </a:endParaRPr>
          </a:p>
          <a:p>
            <a:pPr>
              <a:buFont typeface="Wingdings" panose="05000000000000000000" pitchFamily="2" charset="2"/>
              <a:buChar char="§"/>
            </a:pPr>
            <a:r>
              <a:rPr lang="en-US" dirty="0">
                <a:solidFill>
                  <a:schemeClr val="tx1"/>
                </a:solidFill>
              </a:rPr>
              <a:t>“Dance can help restore joy and stability in troubled lives and ease the tensions in schools that are disrupted by violence and bullying.” – </a:t>
            </a:r>
            <a:r>
              <a:rPr lang="en-US" dirty="0">
                <a:solidFill>
                  <a:schemeClr val="accent1"/>
                </a:solidFill>
              </a:rPr>
              <a:t>Why is Dance Just as Important as Math in School by Sir Ken Robinson and Lou Aronica</a:t>
            </a:r>
            <a:endParaRPr lang="en-US" b="0" i="0" dirty="0">
              <a:solidFill>
                <a:schemeClr val="accent1"/>
              </a:solidFill>
              <a:effectLst/>
            </a:endParaRPr>
          </a:p>
          <a:p>
            <a:pPr>
              <a:buFont typeface="Wingdings" panose="05000000000000000000" pitchFamily="2" charset="2"/>
              <a:buChar char="§"/>
            </a:pPr>
            <a:endParaRPr lang="en-US" b="0" i="0" dirty="0">
              <a:solidFill>
                <a:schemeClr val="tx1"/>
              </a:solidFill>
              <a:effectLst/>
            </a:endParaRPr>
          </a:p>
          <a:p>
            <a:pPr marL="1944" indent="0">
              <a:buNone/>
            </a:pPr>
            <a:endParaRPr lang="en-US" b="1" dirty="0">
              <a:solidFill>
                <a:srgbClr val="080808"/>
              </a:solidFill>
            </a:endParaRPr>
          </a:p>
          <a:p>
            <a:endParaRPr lang="en-US" dirty="0"/>
          </a:p>
        </p:txBody>
      </p:sp>
    </p:spTree>
    <p:extLst>
      <p:ext uri="{BB962C8B-B14F-4D97-AF65-F5344CB8AC3E}">
        <p14:creationId xmlns:p14="http://schemas.microsoft.com/office/powerpoint/2010/main" val="303229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34CA-C0FE-1A58-48B2-DBC6580D8526}"/>
              </a:ext>
            </a:extLst>
          </p:cNvPr>
          <p:cNvSpPr>
            <a:spLocks noGrp="1"/>
          </p:cNvSpPr>
          <p:nvPr>
            <p:ph type="title"/>
          </p:nvPr>
        </p:nvSpPr>
        <p:spPr/>
        <p:txBody>
          <a:bodyPr/>
          <a:lstStyle/>
          <a:p>
            <a:r>
              <a:rPr lang="en-US" sz="5600" u="sng" dirty="0">
                <a:solidFill>
                  <a:schemeClr val="accent1"/>
                </a:solidFill>
              </a:rPr>
              <a:t>Summary Statements</a:t>
            </a:r>
            <a:r>
              <a:rPr lang="en-US" u="sng" dirty="0">
                <a:solidFill>
                  <a:schemeClr val="accent1"/>
                </a:solidFill>
              </a:rPr>
              <a:t> </a:t>
            </a:r>
          </a:p>
        </p:txBody>
      </p:sp>
      <p:sp>
        <p:nvSpPr>
          <p:cNvPr id="3" name="Content Placeholder 2">
            <a:extLst>
              <a:ext uri="{FF2B5EF4-FFF2-40B4-BE49-F238E27FC236}">
                <a16:creationId xmlns:a16="http://schemas.microsoft.com/office/drawing/2014/main" id="{925EA7C5-0259-0C7E-A4AA-3DCF20BDBA51}"/>
              </a:ext>
            </a:extLst>
          </p:cNvPr>
          <p:cNvSpPr>
            <a:spLocks noGrp="1"/>
          </p:cNvSpPr>
          <p:nvPr>
            <p:ph idx="1"/>
          </p:nvPr>
        </p:nvSpPr>
        <p:spPr>
          <a:xfrm>
            <a:off x="441960" y="1331650"/>
            <a:ext cx="11293200" cy="5291092"/>
          </a:xfrm>
        </p:spPr>
        <p:txBody>
          <a:bodyPr>
            <a:normAutofit lnSpcReduction="10000"/>
          </a:bodyPr>
          <a:lstStyle/>
          <a:p>
            <a:pPr marL="0">
              <a:spcBef>
                <a:spcPts val="0"/>
              </a:spcBef>
            </a:pPr>
            <a:r>
              <a:rPr lang="en-US" sz="2100" dirty="0">
                <a:solidFill>
                  <a:schemeClr val="tx1"/>
                </a:solidFill>
                <a:effectLst/>
                <a:ea typeface="Calibri" panose="020F0502020204030204" pitchFamily="34" charset="0"/>
                <a:cs typeface="Times New Roman" panose="02020603050405020304" pitchFamily="18" charset="0"/>
              </a:rPr>
              <a:t>“The incorporation of the Arts in early childhood has many benefits, and children’s involvement in Arts-infused programs and activities will develop their cognitive, creative, social and emotional skills, playing a large part in their optimal development.” - </a:t>
            </a:r>
            <a:r>
              <a:rPr lang="en-US" sz="2100" u="sng" dirty="0">
                <a:solidFill>
                  <a:schemeClr val="accent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https://ecc.gov.jm/benefits-of-the-arts-in-early-childhood-development/</a:t>
            </a:r>
            <a:endParaRPr lang="en-US" sz="2100" b="0" i="0" dirty="0">
              <a:solidFill>
                <a:schemeClr val="accent1"/>
              </a:solidFill>
              <a:effectLst/>
            </a:endParaRPr>
          </a:p>
          <a:p>
            <a:pPr marL="0" indent="0">
              <a:spcBef>
                <a:spcPts val="0"/>
              </a:spcBef>
              <a:buNone/>
            </a:pPr>
            <a:endParaRPr lang="en-US" sz="2100" dirty="0">
              <a:solidFill>
                <a:schemeClr val="tx1"/>
              </a:solidFill>
              <a:effectLst/>
              <a:ea typeface="Times New Roman" panose="02020603050405020304" pitchFamily="18" charset="0"/>
              <a:cs typeface="Times New Roman" panose="02020603050405020304" pitchFamily="18" charset="0"/>
            </a:endParaRPr>
          </a:p>
          <a:p>
            <a:pPr marL="0">
              <a:spcBef>
                <a:spcPts val="0"/>
              </a:spcBef>
            </a:pPr>
            <a:r>
              <a:rPr lang="en-US" sz="2100" dirty="0">
                <a:solidFill>
                  <a:schemeClr val="tx1"/>
                </a:solidFill>
                <a:effectLst/>
                <a:ea typeface="Times New Roman" panose="02020603050405020304" pitchFamily="18" charset="0"/>
                <a:cs typeface="Times New Roman" panose="02020603050405020304" pitchFamily="18" charset="0"/>
              </a:rPr>
              <a:t>“The studies collected by Nielsen and Burridge Editor (Professor and college lecturer, respectively) explore how a deeper understanding of dance challenges standard conceptions of intelligence and achievement and show the transformative power of movement for people of all ages and backgrounds.” -</a:t>
            </a:r>
            <a:r>
              <a:rPr lang="en-US" sz="2100" dirty="0">
                <a:solidFill>
                  <a:srgbClr val="080808"/>
                </a:solidFill>
                <a:effectLst/>
                <a:ea typeface="Times New Roman" panose="02020603050405020304" pitchFamily="18" charset="0"/>
                <a:cs typeface="Times New Roman" panose="02020603050405020304" pitchFamily="18" charset="0"/>
              </a:rPr>
              <a:t> </a:t>
            </a:r>
            <a:r>
              <a:rPr lang="en-US" sz="2100" dirty="0">
                <a:solidFill>
                  <a:schemeClr val="accent1"/>
                </a:solidFill>
              </a:rPr>
              <a:t>Why is Dance Just as Important as Math in School by Sir Ken Robinson and Lou Aronica</a:t>
            </a:r>
          </a:p>
          <a:p>
            <a:pPr marL="0" indent="0">
              <a:spcBef>
                <a:spcPts val="0"/>
              </a:spcBef>
              <a:buNone/>
            </a:pPr>
            <a:endParaRPr lang="en-US" sz="2100" dirty="0">
              <a:solidFill>
                <a:schemeClr val="accent1"/>
              </a:solidFill>
            </a:endParaRPr>
          </a:p>
          <a:p>
            <a:pPr marL="0">
              <a:spcBef>
                <a:spcPts val="0"/>
              </a:spcBef>
            </a:pPr>
            <a:r>
              <a:rPr lang="en-US" sz="2100" dirty="0">
                <a:solidFill>
                  <a:schemeClr val="tx1"/>
                </a:solidFill>
                <a:effectLst/>
                <a:ea typeface="Calibri" panose="020F0502020204030204" pitchFamily="34" charset="0"/>
                <a:cs typeface="Calibri" panose="020F0502020204030204" pitchFamily="34" charset="0"/>
              </a:rPr>
              <a:t>“Anyone who’s passionate about the Arts recalls formative moments of experiencing a work of art pushing through a creative challenge. When we’re exposed to remarkable artworks or have opportunities to create, we find that art is crucial to individual growth and development and can even impact our health.” - </a:t>
            </a:r>
            <a:r>
              <a:rPr lang="en-US" sz="2100" u="sng" dirty="0">
                <a:solidFill>
                  <a:schemeClr val="accent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https://arteducationmasters.arts.ufl.edu/articles/importance-of-art-education/</a:t>
            </a:r>
            <a:endParaRPr lang="en-US" sz="2100" u="sng" dirty="0">
              <a:solidFill>
                <a:schemeClr val="accent1"/>
              </a:solidFill>
              <a:effectLst/>
              <a:ea typeface="Calibri" panose="020F0502020204030204" pitchFamily="34" charset="0"/>
              <a:cs typeface="Calibri" panose="020F0502020204030204" pitchFamily="34" charset="0"/>
            </a:endParaRPr>
          </a:p>
          <a:p>
            <a:pPr marL="0" indent="0">
              <a:spcBef>
                <a:spcPts val="0"/>
              </a:spcBef>
              <a:buNone/>
            </a:pPr>
            <a:endParaRPr lang="en-US" sz="2100" u="sng" dirty="0">
              <a:solidFill>
                <a:srgbClr val="0563C1"/>
              </a:solidFill>
              <a:effectLst/>
              <a:ea typeface="Calibri" panose="020F0502020204030204" pitchFamily="34" charset="0"/>
              <a:cs typeface="Calibri" panose="020F0502020204030204" pitchFamily="34" charset="0"/>
            </a:endParaRPr>
          </a:p>
          <a:p>
            <a:pPr marL="0" indent="0">
              <a:spcBef>
                <a:spcPts val="0"/>
              </a:spcBef>
              <a:buNone/>
            </a:pPr>
            <a:endParaRPr lang="en-US" sz="2100"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100" dirty="0">
              <a:solidFill>
                <a:srgbClr val="080808"/>
              </a:solidFill>
              <a:effectLst/>
              <a:ea typeface="Times New Roman" panose="02020603050405020304" pitchFamily="18" charset="0"/>
              <a:cs typeface="Times New Roman" panose="02020603050405020304" pitchFamily="18" charset="0"/>
            </a:endParaRPr>
          </a:p>
          <a:p>
            <a:pPr marL="0" indent="0">
              <a:spcBef>
                <a:spcPts val="0"/>
              </a:spcBef>
              <a:buNone/>
            </a:pPr>
            <a:endParaRPr lang="en-US" sz="2000" b="0" i="0" dirty="0">
              <a:solidFill>
                <a:srgbClr val="222222"/>
              </a:solidFill>
              <a:effectLst/>
            </a:endParaRPr>
          </a:p>
          <a:p>
            <a:pPr marL="0" marR="0">
              <a:spcBef>
                <a:spcPts val="0"/>
              </a:spcBef>
              <a:spcAft>
                <a:spcPts val="0"/>
              </a:spcAft>
            </a:pPr>
            <a:endParaRPr lang="en-US" sz="2000" dirty="0">
              <a:solidFill>
                <a:schemeClr val="tx1">
                  <a:alpha val="55000"/>
                </a:schemeClr>
              </a:solidFill>
            </a:endParaRPr>
          </a:p>
        </p:txBody>
      </p:sp>
    </p:spTree>
    <p:extLst>
      <p:ext uri="{BB962C8B-B14F-4D97-AF65-F5344CB8AC3E}">
        <p14:creationId xmlns:p14="http://schemas.microsoft.com/office/powerpoint/2010/main" val="134153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68D0-5085-6A9B-9F80-980CB579A5BD}"/>
              </a:ext>
            </a:extLst>
          </p:cNvPr>
          <p:cNvSpPr>
            <a:spLocks noGrp="1"/>
          </p:cNvSpPr>
          <p:nvPr>
            <p:ph type="title"/>
          </p:nvPr>
        </p:nvSpPr>
        <p:spPr>
          <a:xfrm>
            <a:off x="448056" y="84631"/>
            <a:ext cx="11301984" cy="1141200"/>
          </a:xfrm>
        </p:spPr>
        <p:txBody>
          <a:bodyPr>
            <a:normAutofit/>
          </a:bodyPr>
          <a:lstStyle/>
          <a:p>
            <a:r>
              <a:rPr lang="en-US" sz="5600" u="sng" dirty="0">
                <a:solidFill>
                  <a:schemeClr val="accent1"/>
                </a:solidFill>
              </a:rPr>
              <a:t>Testimonial Video</a:t>
            </a:r>
          </a:p>
        </p:txBody>
      </p:sp>
      <p:sp>
        <p:nvSpPr>
          <p:cNvPr id="3" name="Content Placeholder 2">
            <a:extLst>
              <a:ext uri="{FF2B5EF4-FFF2-40B4-BE49-F238E27FC236}">
                <a16:creationId xmlns:a16="http://schemas.microsoft.com/office/drawing/2014/main" id="{F9442ECE-497B-DC8A-ACD5-966371A27716}"/>
              </a:ext>
            </a:extLst>
          </p:cNvPr>
          <p:cNvSpPr>
            <a:spLocks noGrp="1"/>
          </p:cNvSpPr>
          <p:nvPr>
            <p:ph idx="1"/>
          </p:nvPr>
        </p:nvSpPr>
        <p:spPr>
          <a:xfrm>
            <a:off x="456840" y="1691242"/>
            <a:ext cx="11293200" cy="4665170"/>
          </a:xfrm>
        </p:spPr>
        <p:txBody>
          <a:bodyPr numCol="2">
            <a:noAutofit/>
          </a:bodyPr>
          <a:lstStyle/>
          <a:p>
            <a:pPr>
              <a:buFont typeface="Wingdings" panose="05000000000000000000" pitchFamily="2" charset="2"/>
              <a:buChar char="§"/>
            </a:pPr>
            <a:r>
              <a:rPr lang="en-US" sz="1300" dirty="0">
                <a:solidFill>
                  <a:srgbClr val="080808"/>
                </a:solidFill>
              </a:rPr>
              <a:t>Respect</a:t>
            </a:r>
          </a:p>
          <a:p>
            <a:pPr>
              <a:buFont typeface="Wingdings" panose="05000000000000000000" pitchFamily="2" charset="2"/>
              <a:buChar char="§"/>
            </a:pPr>
            <a:r>
              <a:rPr lang="en-US" sz="1300" dirty="0">
                <a:solidFill>
                  <a:srgbClr val="080808"/>
                </a:solidFill>
              </a:rPr>
              <a:t>Responsibility</a:t>
            </a:r>
          </a:p>
          <a:p>
            <a:pPr>
              <a:buFont typeface="Wingdings" panose="05000000000000000000" pitchFamily="2" charset="2"/>
              <a:buChar char="§"/>
            </a:pPr>
            <a:r>
              <a:rPr lang="en-US" sz="1300" dirty="0">
                <a:solidFill>
                  <a:srgbClr val="080808"/>
                </a:solidFill>
              </a:rPr>
              <a:t>Discipline</a:t>
            </a:r>
          </a:p>
          <a:p>
            <a:pPr>
              <a:buFont typeface="Wingdings" panose="05000000000000000000" pitchFamily="2" charset="2"/>
              <a:buChar char="§"/>
            </a:pPr>
            <a:r>
              <a:rPr lang="en-US" sz="1300" dirty="0">
                <a:solidFill>
                  <a:srgbClr val="080808"/>
                </a:solidFill>
              </a:rPr>
              <a:t>Hard work</a:t>
            </a:r>
          </a:p>
          <a:p>
            <a:pPr>
              <a:buFont typeface="Wingdings" panose="05000000000000000000" pitchFamily="2" charset="2"/>
              <a:buChar char="§"/>
            </a:pPr>
            <a:r>
              <a:rPr lang="en-US" sz="1300" dirty="0">
                <a:solidFill>
                  <a:srgbClr val="080808"/>
                </a:solidFill>
              </a:rPr>
              <a:t>Dedication</a:t>
            </a:r>
          </a:p>
          <a:p>
            <a:pPr>
              <a:buFont typeface="Wingdings" panose="05000000000000000000" pitchFamily="2" charset="2"/>
              <a:buChar char="§"/>
            </a:pPr>
            <a:r>
              <a:rPr lang="en-US" sz="1300" dirty="0">
                <a:solidFill>
                  <a:srgbClr val="080808"/>
                </a:solidFill>
              </a:rPr>
              <a:t>Creativity</a:t>
            </a:r>
          </a:p>
          <a:p>
            <a:pPr>
              <a:buFont typeface="Wingdings" panose="05000000000000000000" pitchFamily="2" charset="2"/>
              <a:buChar char="§"/>
            </a:pPr>
            <a:r>
              <a:rPr lang="en-US" sz="1300" dirty="0">
                <a:solidFill>
                  <a:srgbClr val="080808"/>
                </a:solidFill>
              </a:rPr>
              <a:t>Gratitude</a:t>
            </a:r>
          </a:p>
          <a:p>
            <a:pPr>
              <a:buFont typeface="Wingdings" panose="05000000000000000000" pitchFamily="2" charset="2"/>
              <a:buChar char="§"/>
            </a:pPr>
            <a:r>
              <a:rPr lang="en-US" sz="1300" dirty="0">
                <a:solidFill>
                  <a:srgbClr val="080808"/>
                </a:solidFill>
              </a:rPr>
              <a:t>Teamwork</a:t>
            </a:r>
          </a:p>
          <a:p>
            <a:pPr>
              <a:buFont typeface="Wingdings" panose="05000000000000000000" pitchFamily="2" charset="2"/>
              <a:buChar char="§"/>
            </a:pPr>
            <a:r>
              <a:rPr lang="en-US" sz="1300" dirty="0">
                <a:solidFill>
                  <a:srgbClr val="080808"/>
                </a:solidFill>
              </a:rPr>
              <a:t>Stability</a:t>
            </a:r>
          </a:p>
          <a:p>
            <a:pPr>
              <a:buFont typeface="Wingdings" panose="05000000000000000000" pitchFamily="2" charset="2"/>
              <a:buChar char="§"/>
            </a:pPr>
            <a:r>
              <a:rPr lang="en-US" sz="1300" dirty="0">
                <a:solidFill>
                  <a:srgbClr val="080808"/>
                </a:solidFill>
              </a:rPr>
              <a:t>Safe/Home</a:t>
            </a:r>
          </a:p>
          <a:p>
            <a:pPr>
              <a:buFont typeface="Wingdings" panose="05000000000000000000" pitchFamily="2" charset="2"/>
              <a:buChar char="§"/>
            </a:pPr>
            <a:r>
              <a:rPr lang="en-US" sz="1300" dirty="0">
                <a:solidFill>
                  <a:srgbClr val="080808"/>
                </a:solidFill>
              </a:rPr>
              <a:t>Commitment</a:t>
            </a:r>
          </a:p>
          <a:p>
            <a:pPr>
              <a:buFont typeface="Wingdings" panose="05000000000000000000" pitchFamily="2" charset="2"/>
              <a:buChar char="§"/>
            </a:pPr>
            <a:r>
              <a:rPr lang="en-US" sz="1300" dirty="0">
                <a:solidFill>
                  <a:srgbClr val="080808"/>
                </a:solidFill>
              </a:rPr>
              <a:t>Time management</a:t>
            </a:r>
          </a:p>
          <a:p>
            <a:pPr>
              <a:buFont typeface="Wingdings" panose="05000000000000000000" pitchFamily="2" charset="2"/>
              <a:buChar char="§"/>
            </a:pPr>
            <a:r>
              <a:rPr lang="en-US" sz="1300" dirty="0">
                <a:solidFill>
                  <a:srgbClr val="080808"/>
                </a:solidFill>
              </a:rPr>
              <a:t>Practice</a:t>
            </a:r>
          </a:p>
          <a:p>
            <a:pPr marL="1944" indent="0">
              <a:buNone/>
            </a:pPr>
            <a:endParaRPr lang="en-US" sz="1300" dirty="0">
              <a:solidFill>
                <a:srgbClr val="080808"/>
              </a:solidFill>
            </a:endParaRPr>
          </a:p>
          <a:p>
            <a:pPr>
              <a:buFont typeface="Wingdings" panose="05000000000000000000" pitchFamily="2" charset="2"/>
              <a:buChar char="§"/>
            </a:pPr>
            <a:r>
              <a:rPr lang="en-US" sz="1300" dirty="0">
                <a:solidFill>
                  <a:srgbClr val="080808"/>
                </a:solidFill>
              </a:rPr>
              <a:t>Improvement</a:t>
            </a:r>
          </a:p>
          <a:p>
            <a:pPr>
              <a:buFont typeface="Wingdings" panose="05000000000000000000" pitchFamily="2" charset="2"/>
              <a:buChar char="§"/>
            </a:pPr>
            <a:r>
              <a:rPr lang="en-US" sz="1300" dirty="0">
                <a:solidFill>
                  <a:srgbClr val="080808"/>
                </a:solidFill>
              </a:rPr>
              <a:t>Expression</a:t>
            </a:r>
          </a:p>
          <a:p>
            <a:pPr>
              <a:buFont typeface="Wingdings" panose="05000000000000000000" pitchFamily="2" charset="2"/>
              <a:buChar char="§"/>
            </a:pPr>
            <a:r>
              <a:rPr lang="en-US" sz="1300" dirty="0">
                <a:solidFill>
                  <a:srgbClr val="080808"/>
                </a:solidFill>
              </a:rPr>
              <a:t>Joy</a:t>
            </a:r>
          </a:p>
          <a:p>
            <a:pPr>
              <a:buFont typeface="Wingdings" panose="05000000000000000000" pitchFamily="2" charset="2"/>
              <a:buChar char="§"/>
            </a:pPr>
            <a:r>
              <a:rPr lang="en-US" sz="1300" dirty="0">
                <a:solidFill>
                  <a:srgbClr val="080808"/>
                </a:solidFill>
              </a:rPr>
              <a:t>Comfort</a:t>
            </a:r>
          </a:p>
          <a:p>
            <a:pPr>
              <a:buFont typeface="Wingdings" panose="05000000000000000000" pitchFamily="2" charset="2"/>
              <a:buChar char="§"/>
            </a:pPr>
            <a:r>
              <a:rPr lang="en-US" sz="1300" dirty="0">
                <a:solidFill>
                  <a:srgbClr val="080808"/>
                </a:solidFill>
              </a:rPr>
              <a:t>Healthy outlet</a:t>
            </a:r>
          </a:p>
          <a:p>
            <a:pPr>
              <a:buFont typeface="Wingdings" panose="05000000000000000000" pitchFamily="2" charset="2"/>
              <a:buChar char="§"/>
            </a:pPr>
            <a:r>
              <a:rPr lang="en-US" sz="1300" dirty="0">
                <a:solidFill>
                  <a:srgbClr val="080808"/>
                </a:solidFill>
              </a:rPr>
              <a:t>Physical/Mental well-being</a:t>
            </a:r>
          </a:p>
          <a:p>
            <a:pPr>
              <a:buFont typeface="Wingdings" panose="05000000000000000000" pitchFamily="2" charset="2"/>
              <a:buChar char="§"/>
            </a:pPr>
            <a:r>
              <a:rPr lang="en-US" sz="1300" dirty="0">
                <a:solidFill>
                  <a:srgbClr val="080808"/>
                </a:solidFill>
              </a:rPr>
              <a:t>Community</a:t>
            </a:r>
          </a:p>
          <a:p>
            <a:pPr>
              <a:buFont typeface="Wingdings" panose="05000000000000000000" pitchFamily="2" charset="2"/>
              <a:buChar char="§"/>
            </a:pPr>
            <a:r>
              <a:rPr lang="en-US" sz="1300" dirty="0">
                <a:solidFill>
                  <a:srgbClr val="080808"/>
                </a:solidFill>
              </a:rPr>
              <a:t>Passion</a:t>
            </a:r>
          </a:p>
          <a:p>
            <a:pPr>
              <a:buFont typeface="Wingdings" panose="05000000000000000000" pitchFamily="2" charset="2"/>
              <a:buChar char="§"/>
            </a:pPr>
            <a:r>
              <a:rPr lang="en-US" sz="1300" dirty="0">
                <a:solidFill>
                  <a:srgbClr val="080808"/>
                </a:solidFill>
              </a:rPr>
              <a:t>Escape</a:t>
            </a:r>
          </a:p>
          <a:p>
            <a:pPr>
              <a:buFont typeface="Wingdings" panose="05000000000000000000" pitchFamily="2" charset="2"/>
              <a:buChar char="§"/>
            </a:pPr>
            <a:r>
              <a:rPr lang="en-US" sz="1300" dirty="0">
                <a:solidFill>
                  <a:srgbClr val="080808"/>
                </a:solidFill>
              </a:rPr>
              <a:t>Alive</a:t>
            </a:r>
          </a:p>
          <a:p>
            <a:pPr>
              <a:buFont typeface="Wingdings" panose="05000000000000000000" pitchFamily="2" charset="2"/>
              <a:buChar char="§"/>
            </a:pPr>
            <a:r>
              <a:rPr lang="en-US" sz="1300" dirty="0">
                <a:solidFill>
                  <a:srgbClr val="080808"/>
                </a:solidFill>
              </a:rPr>
              <a:t>Confidence</a:t>
            </a:r>
          </a:p>
          <a:p>
            <a:pPr>
              <a:buFont typeface="Wingdings" panose="05000000000000000000" pitchFamily="2" charset="2"/>
              <a:buChar char="§"/>
            </a:pPr>
            <a:r>
              <a:rPr lang="en-US" sz="1300" dirty="0">
                <a:solidFill>
                  <a:srgbClr val="080808"/>
                </a:solidFill>
              </a:rPr>
              <a:t>Identity</a:t>
            </a:r>
          </a:p>
          <a:p>
            <a:pPr>
              <a:buFont typeface="Wingdings" panose="05000000000000000000" pitchFamily="2" charset="2"/>
              <a:buChar char="§"/>
            </a:pPr>
            <a:r>
              <a:rPr lang="en-US" sz="1300" dirty="0">
                <a:solidFill>
                  <a:srgbClr val="080808"/>
                </a:solidFill>
              </a:rPr>
              <a:t>Security</a:t>
            </a:r>
          </a:p>
          <a:p>
            <a:pPr>
              <a:buFont typeface="Wingdings" panose="05000000000000000000" pitchFamily="2" charset="2"/>
              <a:buChar char="§"/>
            </a:pPr>
            <a:endParaRPr lang="en-US" sz="1300" dirty="0">
              <a:solidFill>
                <a:srgbClr val="080808"/>
              </a:solidFill>
            </a:endParaRPr>
          </a:p>
        </p:txBody>
      </p:sp>
      <p:sp>
        <p:nvSpPr>
          <p:cNvPr id="5" name="TextBox 4">
            <a:extLst>
              <a:ext uri="{FF2B5EF4-FFF2-40B4-BE49-F238E27FC236}">
                <a16:creationId xmlns:a16="http://schemas.microsoft.com/office/drawing/2014/main" id="{C0685BC4-259D-CAF8-3A0C-DC7468770BD5}"/>
              </a:ext>
            </a:extLst>
          </p:cNvPr>
          <p:cNvSpPr txBox="1"/>
          <p:nvPr/>
        </p:nvSpPr>
        <p:spPr>
          <a:xfrm>
            <a:off x="456840" y="775138"/>
            <a:ext cx="10724769" cy="923330"/>
          </a:xfrm>
          <a:prstGeom prst="rect">
            <a:avLst/>
          </a:prstGeom>
          <a:noFill/>
        </p:spPr>
        <p:txBody>
          <a:bodyPr wrap="square" rtlCol="0">
            <a:spAutoFit/>
          </a:bodyPr>
          <a:lstStyle/>
          <a:p>
            <a:r>
              <a:rPr lang="en-US" dirty="0">
                <a:solidFill>
                  <a:srgbClr val="080808"/>
                </a:solidFill>
              </a:rPr>
              <a:t>As a part of my research, I asked a group of my peers that are involved in dance, musical theater, art, and music about how the Performing Arts has impacted their lives. Recurring themes of what they have learned or experienced through the Performing Arts include:</a:t>
            </a:r>
          </a:p>
        </p:txBody>
      </p:sp>
      <p:sp>
        <p:nvSpPr>
          <p:cNvPr id="6" name="TextBox 5">
            <a:extLst>
              <a:ext uri="{FF2B5EF4-FFF2-40B4-BE49-F238E27FC236}">
                <a16:creationId xmlns:a16="http://schemas.microsoft.com/office/drawing/2014/main" id="{A08CA1C4-376A-2059-8264-210EE3C42615}"/>
              </a:ext>
            </a:extLst>
          </p:cNvPr>
          <p:cNvSpPr txBox="1"/>
          <p:nvPr/>
        </p:nvSpPr>
        <p:spPr>
          <a:xfrm>
            <a:off x="374152" y="6356412"/>
            <a:ext cx="11458575" cy="369332"/>
          </a:xfrm>
          <a:prstGeom prst="rect">
            <a:avLst/>
          </a:prstGeom>
          <a:noFill/>
        </p:spPr>
        <p:txBody>
          <a:bodyPr wrap="square" rtlCol="0">
            <a:spAutoFit/>
          </a:bodyPr>
          <a:lstStyle/>
          <a:p>
            <a:r>
              <a:rPr lang="en-US" dirty="0"/>
              <a:t>See attached video of the testimonials and performance clips of my peers.</a:t>
            </a:r>
            <a:endParaRPr lang="en-US" dirty="0">
              <a:highlight>
                <a:srgbClr val="FFFF00"/>
              </a:highlight>
            </a:endParaRPr>
          </a:p>
        </p:txBody>
      </p:sp>
    </p:spTree>
    <p:extLst>
      <p:ext uri="{BB962C8B-B14F-4D97-AF65-F5344CB8AC3E}">
        <p14:creationId xmlns:p14="http://schemas.microsoft.com/office/powerpoint/2010/main" val="142635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EF3C-5169-B567-2564-17377312167C}"/>
              </a:ext>
            </a:extLst>
          </p:cNvPr>
          <p:cNvSpPr>
            <a:spLocks noGrp="1"/>
          </p:cNvSpPr>
          <p:nvPr>
            <p:ph type="title"/>
          </p:nvPr>
        </p:nvSpPr>
        <p:spPr>
          <a:xfrm>
            <a:off x="239697" y="388800"/>
            <a:ext cx="11718523" cy="1141200"/>
          </a:xfrm>
        </p:spPr>
        <p:txBody>
          <a:bodyPr>
            <a:normAutofit/>
          </a:bodyPr>
          <a:lstStyle/>
          <a:p>
            <a:r>
              <a:rPr lang="en-US" sz="5400" u="sng" dirty="0">
                <a:solidFill>
                  <a:schemeClr val="accent1"/>
                </a:solidFill>
              </a:rPr>
              <a:t>Ways to Get Involved in the Arts </a:t>
            </a:r>
            <a:r>
              <a:rPr lang="en-US" sz="1800" dirty="0">
                <a:solidFill>
                  <a:schemeClr val="accent1"/>
                </a:solidFill>
              </a:rPr>
              <a:t>(Examples in San Diego, California)</a:t>
            </a:r>
          </a:p>
        </p:txBody>
      </p:sp>
      <p:sp>
        <p:nvSpPr>
          <p:cNvPr id="3" name="Content Placeholder 2">
            <a:extLst>
              <a:ext uri="{FF2B5EF4-FFF2-40B4-BE49-F238E27FC236}">
                <a16:creationId xmlns:a16="http://schemas.microsoft.com/office/drawing/2014/main" id="{C0C1C7F4-BE6F-44B3-DFA4-05FFC813E4E0}"/>
              </a:ext>
            </a:extLst>
          </p:cNvPr>
          <p:cNvSpPr>
            <a:spLocks noGrp="1"/>
          </p:cNvSpPr>
          <p:nvPr>
            <p:ph idx="1"/>
          </p:nvPr>
        </p:nvSpPr>
        <p:spPr>
          <a:xfrm>
            <a:off x="448056" y="1233996"/>
            <a:ext cx="11293200" cy="5409995"/>
          </a:xfrm>
        </p:spPr>
        <p:txBody>
          <a:bodyPr>
            <a:normAutofit lnSpcReduction="10000"/>
          </a:bodyPr>
          <a:lstStyle/>
          <a:p>
            <a:r>
              <a:rPr lang="en-US" sz="1500" b="1" dirty="0">
                <a:solidFill>
                  <a:srgbClr val="080808"/>
                </a:solidFill>
              </a:rPr>
              <a:t>School offered choices/Clubs: </a:t>
            </a:r>
            <a:r>
              <a:rPr lang="en-US" sz="1500" dirty="0">
                <a:solidFill>
                  <a:srgbClr val="080808"/>
                </a:solidFill>
              </a:rPr>
              <a:t> Look into the Arts provided at your local schools and support the inclusion of the Performing Arts in the curriculum available to every child. There may be elective classes that will offer children the opportunity to be exposed to the Arts. There may also be clubs such as dance, drama, music and art at school that can support children in their journey with the Arts! </a:t>
            </a:r>
          </a:p>
          <a:p>
            <a:pPr marL="451944" lvl="1" indent="0">
              <a:buNone/>
            </a:pPr>
            <a:r>
              <a:rPr lang="en-US" sz="1500" dirty="0">
                <a:solidFill>
                  <a:srgbClr val="080808"/>
                </a:solidFill>
              </a:rPr>
              <a:t>Examples of traditional public and magnet schools: </a:t>
            </a:r>
            <a:r>
              <a:rPr lang="en-US" sz="1500" dirty="0">
                <a:solidFill>
                  <a:schemeClr val="accent1"/>
                </a:solidFill>
                <a:hlinkClick r:id="rId2">
                  <a:extLst>
                    <a:ext uri="{A12FA001-AC4F-418D-AE19-62706E023703}">
                      <ahyp:hlinkClr xmlns:ahyp="http://schemas.microsoft.com/office/drawing/2018/hyperlinkcolor" val="tx"/>
                    </a:ext>
                  </a:extLst>
                </a:hlinkClick>
              </a:rPr>
              <a:t>https://www.sanpasqualunion.net/Page/2299</a:t>
            </a:r>
            <a:r>
              <a:rPr lang="en-US" sz="1500" dirty="0">
                <a:solidFill>
                  <a:schemeClr val="tx1"/>
                </a:solidFill>
              </a:rPr>
              <a:t>,</a:t>
            </a:r>
            <a:r>
              <a:rPr lang="en-US" sz="1500" dirty="0">
                <a:solidFill>
                  <a:schemeClr val="accent1"/>
                </a:solidFill>
              </a:rPr>
              <a:t> </a:t>
            </a:r>
            <a:r>
              <a:rPr lang="en-US" sz="1500" u="sng" dirty="0">
                <a:solidFill>
                  <a:schemeClr val="accent1"/>
                </a:solidFill>
                <a:effectLst/>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San Diego School of Creative &amp; Performing Arts | San Diego Unified School District</a:t>
            </a:r>
            <a:r>
              <a:rPr lang="en-US" sz="1500" dirty="0">
                <a:solidFill>
                  <a:schemeClr val="tx1"/>
                </a:solidFill>
                <a:ea typeface="Times New Roman" panose="02020603050405020304" pitchFamily="18" charset="0"/>
                <a:cs typeface="Calibri" panose="020F0502020204030204" pitchFamily="34" charset="0"/>
              </a:rPr>
              <a:t>, </a:t>
            </a:r>
            <a:r>
              <a:rPr lang="en-US" sz="1500" u="sng" dirty="0">
                <a:solidFill>
                  <a:schemeClr val="accent1"/>
                </a:solidFill>
                <a:effectLst/>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Home - Creative Performing Media Arts (CPMA) Middle (sandiegounified.org)</a:t>
            </a:r>
            <a:endParaRPr lang="en-US" sz="1500" u="sng" dirty="0">
              <a:solidFill>
                <a:schemeClr val="accent1"/>
              </a:solidFill>
              <a:effectLst/>
              <a:ea typeface="Times New Roman" panose="02020603050405020304" pitchFamily="18" charset="0"/>
              <a:cs typeface="Calibri" panose="020F0502020204030204" pitchFamily="34" charset="0"/>
            </a:endParaRPr>
          </a:p>
          <a:p>
            <a:pPr marL="451944" lvl="1" indent="0">
              <a:buNone/>
            </a:pPr>
            <a:endParaRPr lang="en-US" sz="1500" dirty="0">
              <a:solidFill>
                <a:schemeClr val="accent1"/>
              </a:solidFill>
            </a:endParaRPr>
          </a:p>
          <a:p>
            <a:r>
              <a:rPr lang="en-US" sz="1500" b="1" dirty="0">
                <a:solidFill>
                  <a:srgbClr val="080808"/>
                </a:solidFill>
              </a:rPr>
              <a:t>After school programs: </a:t>
            </a:r>
            <a:r>
              <a:rPr lang="en-US" sz="1500" dirty="0">
                <a:solidFill>
                  <a:srgbClr val="080808"/>
                </a:solidFill>
              </a:rPr>
              <a:t>If there are not many options at school, after-school programs may be available on school campuses or through organizations, such as the YMCA and the Boys &amp; Girls Club. </a:t>
            </a:r>
          </a:p>
          <a:p>
            <a:pPr marL="451944" lvl="1" indent="0">
              <a:buNone/>
            </a:pPr>
            <a:r>
              <a:rPr lang="en-US" sz="1500" dirty="0">
                <a:solidFill>
                  <a:srgbClr val="080808"/>
                </a:solidFill>
              </a:rPr>
              <a:t>Examples: </a:t>
            </a:r>
            <a:r>
              <a:rPr lang="en-US" sz="1500" dirty="0">
                <a:solidFill>
                  <a:schemeClr val="accent1"/>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https://www.ymcasd.org/program-finder</a:t>
            </a:r>
            <a:r>
              <a:rPr lang="en-US" sz="1500" dirty="0">
                <a:solidFill>
                  <a:srgbClr val="080808"/>
                </a:solidFill>
                <a:ea typeface="Times New Roman" panose="02020603050405020304" pitchFamily="18" charset="0"/>
                <a:cs typeface="Times New Roman" panose="02020603050405020304" pitchFamily="18" charset="0"/>
              </a:rPr>
              <a:t>,</a:t>
            </a:r>
            <a:r>
              <a:rPr lang="en-US" sz="1500" dirty="0">
                <a:solidFill>
                  <a:schemeClr val="accent1"/>
                </a:solidFill>
                <a:ea typeface="Times New Roman" panose="02020603050405020304" pitchFamily="18" charset="0"/>
                <a:cs typeface="Times New Roman" panose="02020603050405020304" pitchFamily="18" charset="0"/>
              </a:rPr>
              <a:t> </a:t>
            </a:r>
            <a:r>
              <a:rPr lang="en-US" sz="1500" dirty="0">
                <a:solidFill>
                  <a:schemeClr val="accent1"/>
                </a:solidFill>
                <a:hlinkClick r:id="rId6">
                  <a:extLst>
                    <a:ext uri="{A12FA001-AC4F-418D-AE19-62706E023703}">
                      <ahyp:hlinkClr xmlns:ahyp="http://schemas.microsoft.com/office/drawing/2018/hyperlinkcolor" val="tx"/>
                    </a:ext>
                  </a:extLst>
                </a:hlinkClick>
              </a:rPr>
              <a:t>https://dancetoevolve.com/san-diego/after-school-programs/</a:t>
            </a:r>
            <a:endParaRPr lang="en-US" sz="1500" dirty="0">
              <a:solidFill>
                <a:schemeClr val="accent1"/>
              </a:solidFill>
            </a:endParaRPr>
          </a:p>
          <a:p>
            <a:pPr marL="451944" lvl="1" indent="0">
              <a:buNone/>
            </a:pPr>
            <a:endParaRPr lang="en-US" sz="1500" dirty="0">
              <a:solidFill>
                <a:schemeClr val="accent1"/>
              </a:solidFill>
            </a:endParaRPr>
          </a:p>
          <a:p>
            <a:r>
              <a:rPr lang="en-US" sz="1500" b="1" dirty="0">
                <a:solidFill>
                  <a:srgbClr val="080808"/>
                </a:solidFill>
              </a:rPr>
              <a:t>Classes/camps offered through local cities: </a:t>
            </a:r>
            <a:r>
              <a:rPr lang="en-US" sz="1500" dirty="0">
                <a:solidFill>
                  <a:srgbClr val="080808"/>
                </a:solidFill>
              </a:rPr>
              <a:t>Certain cities may offer classes, which could be a low cost alternative. </a:t>
            </a:r>
          </a:p>
          <a:p>
            <a:pPr marL="451944" lvl="1" indent="0">
              <a:buNone/>
            </a:pPr>
            <a:r>
              <a:rPr lang="en-US" sz="1500" dirty="0">
                <a:solidFill>
                  <a:srgbClr val="080808"/>
                </a:solidFill>
              </a:rPr>
              <a:t>Examples: </a:t>
            </a:r>
            <a:r>
              <a:rPr lang="en-US" sz="1500" u="sng" dirty="0">
                <a:solidFill>
                  <a:schemeClr val="accent1"/>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https://recreation.escondido.org/register-for-a-class</a:t>
            </a:r>
            <a:r>
              <a:rPr lang="en-US" sz="1500" dirty="0">
                <a:solidFill>
                  <a:srgbClr val="080808"/>
                </a:solidFill>
                <a:effectLst/>
                <a:ea typeface="Times New Roman" panose="02020603050405020304" pitchFamily="18" charset="0"/>
                <a:cs typeface="Times New Roman" panose="02020603050405020304" pitchFamily="18" charset="0"/>
              </a:rPr>
              <a:t>, </a:t>
            </a:r>
            <a:r>
              <a:rPr lang="en-US" sz="1500" dirty="0">
                <a:solidFill>
                  <a:schemeClr val="accent1"/>
                </a:solidFill>
                <a:hlinkClick r:id="rId8">
                  <a:extLst>
                    <a:ext uri="{A12FA001-AC4F-418D-AE19-62706E023703}">
                      <ahyp:hlinkClr xmlns:ahyp="http://schemas.microsoft.com/office/drawing/2018/hyperlinkcolor" val="tx"/>
                    </a:ext>
                  </a:extLst>
                </a:hlinkClick>
              </a:rPr>
              <a:t>https://civicdancearts.org/</a:t>
            </a:r>
            <a:endParaRPr lang="en-US" sz="1500" dirty="0">
              <a:solidFill>
                <a:schemeClr val="accent1"/>
              </a:solidFill>
            </a:endParaRPr>
          </a:p>
          <a:p>
            <a:pPr marL="451944" lvl="1" indent="0">
              <a:buNone/>
            </a:pPr>
            <a:endParaRPr lang="en-US" sz="1500" dirty="0">
              <a:solidFill>
                <a:schemeClr val="accent1"/>
              </a:solidFill>
            </a:endParaRPr>
          </a:p>
          <a:p>
            <a:r>
              <a:rPr lang="en-US" sz="1500" b="1" dirty="0">
                <a:solidFill>
                  <a:srgbClr val="080808"/>
                </a:solidFill>
              </a:rPr>
              <a:t>Private organizations: </a:t>
            </a:r>
            <a:r>
              <a:rPr lang="en-US" sz="1500" dirty="0">
                <a:solidFill>
                  <a:srgbClr val="080808"/>
                </a:solidFill>
              </a:rPr>
              <a:t>There are many well-rounded organizations that are great options for those that are interested in pursuing dance, music, theater, and art. </a:t>
            </a:r>
          </a:p>
          <a:p>
            <a:pPr marL="451944" lvl="1" indent="0">
              <a:buNone/>
            </a:pPr>
            <a:r>
              <a:rPr lang="en-US" sz="1500" dirty="0">
                <a:solidFill>
                  <a:srgbClr val="080808"/>
                </a:solidFill>
              </a:rPr>
              <a:t>Example for Dance/Musical Theater: </a:t>
            </a:r>
            <a:r>
              <a:rPr lang="en-US" sz="1500" dirty="0">
                <a:solidFill>
                  <a:schemeClr val="accent1"/>
                </a:solidFill>
                <a:hlinkClick r:id="rId9">
                  <a:extLst>
                    <a:ext uri="{A12FA001-AC4F-418D-AE19-62706E023703}">
                      <ahyp:hlinkClr xmlns:ahyp="http://schemas.microsoft.com/office/drawing/2018/hyperlinkcolor" val="tx"/>
                    </a:ext>
                  </a:extLst>
                </a:hlinkClick>
              </a:rPr>
              <a:t>https://www.scrippsperformingartsca.com/</a:t>
            </a:r>
            <a:r>
              <a:rPr lang="en-US" sz="1500" dirty="0">
                <a:solidFill>
                  <a:schemeClr val="accent1"/>
                </a:solidFill>
              </a:rPr>
              <a:t> </a:t>
            </a:r>
            <a:r>
              <a:rPr lang="en-US" sz="1500" dirty="0">
                <a:solidFill>
                  <a:srgbClr val="080808"/>
                </a:solidFill>
              </a:rPr>
              <a:t>(offers free introductory classes), </a:t>
            </a:r>
            <a:r>
              <a:rPr lang="en-US" sz="1500" dirty="0">
                <a:solidFill>
                  <a:schemeClr val="accent1"/>
                </a:solidFill>
                <a:hlinkClick r:id="rId10">
                  <a:extLst>
                    <a:ext uri="{A12FA001-AC4F-418D-AE19-62706E023703}">
                      <ahyp:hlinkClr xmlns:ahyp="http://schemas.microsoft.com/office/drawing/2018/hyperlinkcolor" val="tx"/>
                    </a:ext>
                  </a:extLst>
                </a:hlinkClick>
              </a:rPr>
              <a:t>https://www.cytsandiego.org/</a:t>
            </a:r>
            <a:r>
              <a:rPr lang="en-US" sz="1500" dirty="0">
                <a:solidFill>
                  <a:schemeClr val="accent1"/>
                </a:solidFill>
              </a:rPr>
              <a:t> </a:t>
            </a:r>
            <a:r>
              <a:rPr lang="en-US" sz="1500" dirty="0">
                <a:solidFill>
                  <a:srgbClr val="080808"/>
                </a:solidFill>
              </a:rPr>
              <a:t>(musical theater)</a:t>
            </a:r>
          </a:p>
          <a:p>
            <a:pPr marL="1944" indent="0">
              <a:buNone/>
            </a:pPr>
            <a:endParaRPr lang="en-US" sz="1400" dirty="0">
              <a:solidFill>
                <a:srgbClr val="080808"/>
              </a:solidFill>
            </a:endParaRPr>
          </a:p>
        </p:txBody>
      </p:sp>
    </p:spTree>
    <p:extLst>
      <p:ext uri="{BB962C8B-B14F-4D97-AF65-F5344CB8AC3E}">
        <p14:creationId xmlns:p14="http://schemas.microsoft.com/office/powerpoint/2010/main" val="3294614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90AEA-B809-9C2E-F810-234E83D79994}"/>
              </a:ext>
            </a:extLst>
          </p:cNvPr>
          <p:cNvSpPr>
            <a:spLocks noGrp="1"/>
          </p:cNvSpPr>
          <p:nvPr>
            <p:ph type="title"/>
          </p:nvPr>
        </p:nvSpPr>
        <p:spPr/>
        <p:txBody>
          <a:bodyPr>
            <a:normAutofit/>
          </a:bodyPr>
          <a:lstStyle/>
          <a:p>
            <a:r>
              <a:rPr lang="en-US" sz="5600" u="sng" dirty="0">
                <a:solidFill>
                  <a:schemeClr val="accent1"/>
                </a:solidFill>
              </a:rPr>
              <a:t>Conclusion</a:t>
            </a:r>
          </a:p>
        </p:txBody>
      </p:sp>
      <p:sp>
        <p:nvSpPr>
          <p:cNvPr id="3" name="Content Placeholder 2">
            <a:extLst>
              <a:ext uri="{FF2B5EF4-FFF2-40B4-BE49-F238E27FC236}">
                <a16:creationId xmlns:a16="http://schemas.microsoft.com/office/drawing/2014/main" id="{CCE30CE5-5036-8D1E-BFE2-AC092F44F197}"/>
              </a:ext>
            </a:extLst>
          </p:cNvPr>
          <p:cNvSpPr>
            <a:spLocks noGrp="1"/>
          </p:cNvSpPr>
          <p:nvPr>
            <p:ph idx="1"/>
          </p:nvPr>
        </p:nvSpPr>
        <p:spPr>
          <a:xfrm>
            <a:off x="448056" y="1429305"/>
            <a:ext cx="11293200" cy="5246703"/>
          </a:xfrm>
        </p:spPr>
        <p:txBody>
          <a:bodyPr>
            <a:normAutofit/>
          </a:bodyPr>
          <a:lstStyle/>
          <a:p>
            <a:r>
              <a:rPr lang="en-US" sz="2400" dirty="0">
                <a:solidFill>
                  <a:srgbClr val="080808"/>
                </a:solidFill>
              </a:rPr>
              <a:t>I appreciate your time spent learning about the many benefits the Performing Arts can have on children</a:t>
            </a:r>
          </a:p>
          <a:p>
            <a:r>
              <a:rPr lang="en-US" sz="2400" dirty="0">
                <a:solidFill>
                  <a:srgbClr val="080808"/>
                </a:solidFill>
              </a:rPr>
              <a:t>The physical, mental, and emotional benefits immensely change children's lives for the better</a:t>
            </a:r>
          </a:p>
          <a:p>
            <a:r>
              <a:rPr lang="en-US" sz="2400" dirty="0">
                <a:solidFill>
                  <a:srgbClr val="080808"/>
                </a:solidFill>
              </a:rPr>
              <a:t>When deciding what activities children will participate in, keep in mind all the ways the Performing Arts can have a positive impact in all aspects of life</a:t>
            </a:r>
          </a:p>
          <a:p>
            <a:r>
              <a:rPr lang="en-US" sz="2400" dirty="0">
                <a:solidFill>
                  <a:srgbClr val="080808"/>
                </a:solidFill>
              </a:rPr>
              <a:t>Be an advocate for the Performing Arts in schools and </a:t>
            </a:r>
            <a:r>
              <a:rPr lang="en-US" sz="2400">
                <a:solidFill>
                  <a:srgbClr val="080808"/>
                </a:solidFill>
              </a:rPr>
              <a:t>extracurricular activities</a:t>
            </a:r>
            <a:endParaRPr lang="en-US" sz="4000" dirty="0">
              <a:solidFill>
                <a:schemeClr val="accent1"/>
              </a:solidFill>
            </a:endParaRPr>
          </a:p>
          <a:p>
            <a:pPr marL="1944" indent="0" algn="ctr">
              <a:buNone/>
            </a:pPr>
            <a:r>
              <a:rPr lang="en-US" sz="4400" dirty="0">
                <a:solidFill>
                  <a:schemeClr val="accent1"/>
                </a:solidFill>
              </a:rPr>
              <a:t>Thank you!</a:t>
            </a:r>
          </a:p>
        </p:txBody>
      </p:sp>
    </p:spTree>
    <p:extLst>
      <p:ext uri="{BB962C8B-B14F-4D97-AF65-F5344CB8AC3E}">
        <p14:creationId xmlns:p14="http://schemas.microsoft.com/office/powerpoint/2010/main" val="169823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523C0-6DC3-9DC9-F2AD-A86F165245DE}"/>
              </a:ext>
            </a:extLst>
          </p:cNvPr>
          <p:cNvSpPr>
            <a:spLocks noGrp="1"/>
          </p:cNvSpPr>
          <p:nvPr>
            <p:ph type="title"/>
          </p:nvPr>
        </p:nvSpPr>
        <p:spPr/>
        <p:txBody>
          <a:bodyPr>
            <a:normAutofit/>
          </a:bodyPr>
          <a:lstStyle/>
          <a:p>
            <a:r>
              <a:rPr lang="en-US" sz="5600" u="sng" dirty="0">
                <a:solidFill>
                  <a:schemeClr val="accent1"/>
                </a:solidFill>
              </a:rPr>
              <a:t>My Story of Growing Through The Arts</a:t>
            </a:r>
          </a:p>
        </p:txBody>
      </p:sp>
      <p:sp>
        <p:nvSpPr>
          <p:cNvPr id="5" name="Content Placeholder 4">
            <a:extLst>
              <a:ext uri="{FF2B5EF4-FFF2-40B4-BE49-F238E27FC236}">
                <a16:creationId xmlns:a16="http://schemas.microsoft.com/office/drawing/2014/main" id="{016CBACA-7958-EDAE-746E-B6828230B18B}"/>
              </a:ext>
            </a:extLst>
          </p:cNvPr>
          <p:cNvSpPr>
            <a:spLocks noGrp="1"/>
          </p:cNvSpPr>
          <p:nvPr>
            <p:ph idx="1"/>
          </p:nvPr>
        </p:nvSpPr>
        <p:spPr>
          <a:xfrm>
            <a:off x="449400" y="1530000"/>
            <a:ext cx="11293200" cy="4905297"/>
          </a:xfrm>
        </p:spPr>
        <p:txBody>
          <a:bodyPr>
            <a:normAutofit/>
          </a:bodyPr>
          <a:lstStyle/>
          <a:p>
            <a:r>
              <a:rPr lang="en-US" dirty="0">
                <a:solidFill>
                  <a:srgbClr val="080808"/>
                </a:solidFill>
              </a:rPr>
              <a:t>My mother put me in ballet when I was three years old because I enjoyed moving to music</a:t>
            </a:r>
          </a:p>
          <a:p>
            <a:r>
              <a:rPr lang="en-US" dirty="0">
                <a:solidFill>
                  <a:srgbClr val="080808"/>
                </a:solidFill>
              </a:rPr>
              <a:t>I continued in dance because I truly enjoy dancing, found a circle of friends, enjoyed performing, and challenged myself to improve everyday</a:t>
            </a:r>
          </a:p>
          <a:p>
            <a:r>
              <a:rPr lang="en-US" dirty="0">
                <a:solidFill>
                  <a:srgbClr val="080808"/>
                </a:solidFill>
              </a:rPr>
              <a:t>As I’ve been dancing continuously through High School, I realized that I’ve learned important skills and gained incredible support through the Performing Arts such as:</a:t>
            </a:r>
          </a:p>
          <a:p>
            <a:pPr>
              <a:buFont typeface="Wingdings" panose="05000000000000000000" pitchFamily="2" charset="2"/>
              <a:buChar char="§"/>
            </a:pPr>
            <a:r>
              <a:rPr lang="en-US" b="1" dirty="0">
                <a:solidFill>
                  <a:srgbClr val="080808"/>
                </a:solidFill>
              </a:rPr>
              <a:t>Time management</a:t>
            </a:r>
            <a:r>
              <a:rPr lang="en-US" dirty="0">
                <a:solidFill>
                  <a:srgbClr val="080808"/>
                </a:solidFill>
              </a:rPr>
              <a:t> and </a:t>
            </a:r>
            <a:r>
              <a:rPr lang="en-US" b="1" dirty="0">
                <a:solidFill>
                  <a:srgbClr val="080808"/>
                </a:solidFill>
              </a:rPr>
              <a:t>focus</a:t>
            </a:r>
            <a:r>
              <a:rPr lang="en-US" dirty="0">
                <a:solidFill>
                  <a:srgbClr val="080808"/>
                </a:solidFill>
              </a:rPr>
              <a:t> with school while balancing a significant commitment to dance</a:t>
            </a:r>
          </a:p>
          <a:p>
            <a:pPr>
              <a:buFont typeface="Wingdings" panose="05000000000000000000" pitchFamily="2" charset="2"/>
              <a:buChar char="§"/>
            </a:pPr>
            <a:r>
              <a:rPr lang="en-US" dirty="0">
                <a:solidFill>
                  <a:srgbClr val="080808"/>
                </a:solidFill>
              </a:rPr>
              <a:t>Being able to </a:t>
            </a:r>
            <a:r>
              <a:rPr lang="en-US" b="1" dirty="0">
                <a:solidFill>
                  <a:srgbClr val="080808"/>
                </a:solidFill>
              </a:rPr>
              <a:t>express myself</a:t>
            </a:r>
            <a:r>
              <a:rPr lang="en-US" dirty="0">
                <a:solidFill>
                  <a:srgbClr val="080808"/>
                </a:solidFill>
              </a:rPr>
              <a:t> – having my dance studio as a </a:t>
            </a:r>
            <a:r>
              <a:rPr lang="en-US" b="1" dirty="0">
                <a:solidFill>
                  <a:srgbClr val="080808"/>
                </a:solidFill>
              </a:rPr>
              <a:t>safe space</a:t>
            </a:r>
          </a:p>
          <a:p>
            <a:pPr>
              <a:buFont typeface="Wingdings" panose="05000000000000000000" pitchFamily="2" charset="2"/>
              <a:buChar char="§"/>
            </a:pPr>
            <a:r>
              <a:rPr lang="en-US" dirty="0">
                <a:solidFill>
                  <a:srgbClr val="080808"/>
                </a:solidFill>
              </a:rPr>
              <a:t>Gaining </a:t>
            </a:r>
            <a:r>
              <a:rPr lang="en-US" b="1" dirty="0">
                <a:solidFill>
                  <a:srgbClr val="080808"/>
                </a:solidFill>
              </a:rPr>
              <a:t>confidence</a:t>
            </a:r>
            <a:r>
              <a:rPr lang="en-US" dirty="0">
                <a:solidFill>
                  <a:srgbClr val="080808"/>
                </a:solidFill>
              </a:rPr>
              <a:t> through continued improvement and performance opportunities</a:t>
            </a:r>
          </a:p>
          <a:p>
            <a:pPr>
              <a:buFont typeface="Wingdings" panose="05000000000000000000" pitchFamily="2" charset="2"/>
              <a:buChar char="§"/>
            </a:pPr>
            <a:r>
              <a:rPr lang="en-US" dirty="0">
                <a:solidFill>
                  <a:srgbClr val="080808"/>
                </a:solidFill>
              </a:rPr>
              <a:t>Having </a:t>
            </a:r>
            <a:r>
              <a:rPr lang="en-US" b="1" dirty="0">
                <a:solidFill>
                  <a:srgbClr val="080808"/>
                </a:solidFill>
              </a:rPr>
              <a:t>role models</a:t>
            </a:r>
            <a:r>
              <a:rPr lang="en-US" dirty="0">
                <a:solidFill>
                  <a:srgbClr val="080808"/>
                </a:solidFill>
              </a:rPr>
              <a:t> and becoming one myself</a:t>
            </a:r>
          </a:p>
          <a:p>
            <a:pPr>
              <a:buFont typeface="Wingdings" panose="05000000000000000000" pitchFamily="2" charset="2"/>
              <a:buChar char="§"/>
            </a:pPr>
            <a:r>
              <a:rPr lang="en-US" dirty="0">
                <a:solidFill>
                  <a:srgbClr val="080808"/>
                </a:solidFill>
              </a:rPr>
              <a:t>Having an amazing </a:t>
            </a:r>
            <a:r>
              <a:rPr lang="en-US" b="1" dirty="0">
                <a:solidFill>
                  <a:srgbClr val="080808"/>
                </a:solidFill>
              </a:rPr>
              <a:t>support</a:t>
            </a:r>
            <a:r>
              <a:rPr lang="en-US" dirty="0">
                <a:solidFill>
                  <a:srgbClr val="080808"/>
                </a:solidFill>
              </a:rPr>
              <a:t> </a:t>
            </a:r>
            <a:r>
              <a:rPr lang="en-US" b="1" dirty="0">
                <a:solidFill>
                  <a:srgbClr val="080808"/>
                </a:solidFill>
              </a:rPr>
              <a:t>system</a:t>
            </a:r>
            <a:r>
              <a:rPr lang="en-US" dirty="0">
                <a:solidFill>
                  <a:srgbClr val="080808"/>
                </a:solidFill>
              </a:rPr>
              <a:t> of friends and family</a:t>
            </a:r>
          </a:p>
        </p:txBody>
      </p:sp>
    </p:spTree>
    <p:extLst>
      <p:ext uri="{BB962C8B-B14F-4D97-AF65-F5344CB8AC3E}">
        <p14:creationId xmlns:p14="http://schemas.microsoft.com/office/powerpoint/2010/main" val="151314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86DADD-940E-4CC1-AF60-0D36FB29B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37CD07-6767-3A36-8F18-1068A9DEAEAA}"/>
              </a:ext>
            </a:extLst>
          </p:cNvPr>
          <p:cNvSpPr>
            <a:spLocks noGrp="1"/>
          </p:cNvSpPr>
          <p:nvPr>
            <p:ph type="title"/>
          </p:nvPr>
        </p:nvSpPr>
        <p:spPr>
          <a:xfrm>
            <a:off x="448056" y="388800"/>
            <a:ext cx="5432044" cy="860400"/>
          </a:xfrm>
        </p:spPr>
        <p:txBody>
          <a:bodyPr anchor="b">
            <a:normAutofit/>
          </a:bodyPr>
          <a:lstStyle/>
          <a:p>
            <a:r>
              <a:rPr lang="en-US" sz="5600" u="sng" dirty="0">
                <a:solidFill>
                  <a:schemeClr val="accent1"/>
                </a:solidFill>
              </a:rPr>
              <a:t>My Story </a:t>
            </a:r>
            <a:r>
              <a:rPr lang="en-US" dirty="0">
                <a:solidFill>
                  <a:schemeClr val="accent1"/>
                </a:solidFill>
              </a:rPr>
              <a:t>(Continued)</a:t>
            </a:r>
          </a:p>
        </p:txBody>
      </p:sp>
      <p:cxnSp>
        <p:nvCxnSpPr>
          <p:cNvPr id="12" name="Straight Connector 11">
            <a:extLst>
              <a:ext uri="{FF2B5EF4-FFF2-40B4-BE49-F238E27FC236}">
                <a16:creationId xmlns:a16="http://schemas.microsoft.com/office/drawing/2014/main" id="{B32E796E-8D19-4926-B7B8-653B019390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1609200"/>
            <a:ext cx="5434694"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7357CE-14AF-9463-400D-83E99F82A688}"/>
              </a:ext>
            </a:extLst>
          </p:cNvPr>
          <p:cNvSpPr>
            <a:spLocks noGrp="1"/>
          </p:cNvSpPr>
          <p:nvPr>
            <p:ph idx="1"/>
          </p:nvPr>
        </p:nvSpPr>
        <p:spPr>
          <a:xfrm>
            <a:off x="448056" y="1943999"/>
            <a:ext cx="5432044" cy="4589959"/>
          </a:xfrm>
        </p:spPr>
        <p:txBody>
          <a:bodyPr>
            <a:normAutofit/>
          </a:bodyPr>
          <a:lstStyle/>
          <a:p>
            <a:pPr>
              <a:lnSpc>
                <a:spcPct val="110000"/>
              </a:lnSpc>
            </a:pPr>
            <a:r>
              <a:rPr lang="en-US" sz="1800" dirty="0">
                <a:solidFill>
                  <a:srgbClr val="080808"/>
                </a:solidFill>
              </a:rPr>
              <a:t>Last summer, I auditioned and was accepted into Ballet West’s summer intensive program and spent five weeks in Utah dancing for 6 days a week for 5-6 hours a day</a:t>
            </a:r>
          </a:p>
          <a:p>
            <a:pPr>
              <a:lnSpc>
                <a:spcPct val="110000"/>
              </a:lnSpc>
            </a:pPr>
            <a:r>
              <a:rPr lang="en-US" sz="1800" dirty="0">
                <a:solidFill>
                  <a:srgbClr val="080808"/>
                </a:solidFill>
              </a:rPr>
              <a:t>This summer I will travel to Boston for Boston Ballet’s five-week summer intensive</a:t>
            </a:r>
          </a:p>
          <a:p>
            <a:pPr>
              <a:lnSpc>
                <a:spcPct val="110000"/>
              </a:lnSpc>
            </a:pPr>
            <a:r>
              <a:rPr lang="en-US" sz="1800" dirty="0">
                <a:solidFill>
                  <a:srgbClr val="080808"/>
                </a:solidFill>
              </a:rPr>
              <a:t>The experiences I have gained from my commitment to ballet are one of a kind and they have </a:t>
            </a:r>
            <a:r>
              <a:rPr lang="en-US" sz="1800" b="1" dirty="0">
                <a:solidFill>
                  <a:srgbClr val="080808"/>
                </a:solidFill>
              </a:rPr>
              <a:t>shaped who I am</a:t>
            </a:r>
            <a:r>
              <a:rPr lang="en-US" sz="1800" dirty="0">
                <a:solidFill>
                  <a:srgbClr val="080808"/>
                </a:solidFill>
              </a:rPr>
              <a:t> as a dancer and person</a:t>
            </a:r>
          </a:p>
          <a:p>
            <a:pPr>
              <a:lnSpc>
                <a:spcPct val="110000"/>
              </a:lnSpc>
            </a:pPr>
            <a:r>
              <a:rPr lang="en-US" sz="1800" dirty="0">
                <a:solidFill>
                  <a:srgbClr val="080808"/>
                </a:solidFill>
              </a:rPr>
              <a:t>I chose this topic for my Girl Scout Gold Award project because I want others to experience, even just a little bit, of the benefits I have received from my participation in the Performing Arts!</a:t>
            </a:r>
          </a:p>
        </p:txBody>
      </p:sp>
      <p:pic>
        <p:nvPicPr>
          <p:cNvPr id="5" name="Picture 4">
            <a:extLst>
              <a:ext uri="{FF2B5EF4-FFF2-40B4-BE49-F238E27FC236}">
                <a16:creationId xmlns:a16="http://schemas.microsoft.com/office/drawing/2014/main" id="{F30D81AD-5327-74C6-1242-0F26B5463F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622002" y="3279744"/>
            <a:ext cx="3937246" cy="2952935"/>
          </a:xfrm>
          <a:prstGeom prst="rect">
            <a:avLst/>
          </a:prstGeom>
        </p:spPr>
      </p:pic>
      <p:pic>
        <p:nvPicPr>
          <p:cNvPr id="7" name="Picture 6" descr="A picture containing floor, indoor, person, little&#10;&#10;Description automatically generated">
            <a:extLst>
              <a:ext uri="{FF2B5EF4-FFF2-40B4-BE49-F238E27FC236}">
                <a16:creationId xmlns:a16="http://schemas.microsoft.com/office/drawing/2014/main" id="{56570D56-3809-8703-2BA5-9F40EF916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0662" y="133165"/>
            <a:ext cx="2952934" cy="3937246"/>
          </a:xfrm>
          <a:prstGeom prst="rect">
            <a:avLst/>
          </a:prstGeom>
        </p:spPr>
      </p:pic>
    </p:spTree>
    <p:extLst>
      <p:ext uri="{BB962C8B-B14F-4D97-AF65-F5344CB8AC3E}">
        <p14:creationId xmlns:p14="http://schemas.microsoft.com/office/powerpoint/2010/main" val="11729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3B31F-D7AE-6350-946C-ED628DDAE789}"/>
              </a:ext>
            </a:extLst>
          </p:cNvPr>
          <p:cNvSpPr>
            <a:spLocks noGrp="1"/>
          </p:cNvSpPr>
          <p:nvPr>
            <p:ph type="title"/>
          </p:nvPr>
        </p:nvSpPr>
        <p:spPr/>
        <p:txBody>
          <a:bodyPr>
            <a:normAutofit/>
          </a:bodyPr>
          <a:lstStyle/>
          <a:p>
            <a:r>
              <a:rPr lang="en-US" sz="5600" u="sng" dirty="0">
                <a:solidFill>
                  <a:schemeClr val="accent1"/>
                </a:solidFill>
              </a:rPr>
              <a:t>Lack of Awareness</a:t>
            </a:r>
          </a:p>
        </p:txBody>
      </p:sp>
      <p:sp>
        <p:nvSpPr>
          <p:cNvPr id="3" name="Content Placeholder 2">
            <a:extLst>
              <a:ext uri="{FF2B5EF4-FFF2-40B4-BE49-F238E27FC236}">
                <a16:creationId xmlns:a16="http://schemas.microsoft.com/office/drawing/2014/main" id="{7845F1A8-AF5F-674F-11D1-7BDF219FB3F9}"/>
              </a:ext>
            </a:extLst>
          </p:cNvPr>
          <p:cNvSpPr>
            <a:spLocks noGrp="1"/>
          </p:cNvSpPr>
          <p:nvPr>
            <p:ph idx="1"/>
          </p:nvPr>
        </p:nvSpPr>
        <p:spPr>
          <a:xfrm>
            <a:off x="448056" y="1735200"/>
            <a:ext cx="11293200" cy="4923052"/>
          </a:xfrm>
        </p:spPr>
        <p:txBody>
          <a:bodyPr>
            <a:normAutofit fontScale="92500" lnSpcReduction="10000"/>
          </a:bodyPr>
          <a:lstStyle/>
          <a:p>
            <a:r>
              <a:rPr lang="en-US" dirty="0">
                <a:solidFill>
                  <a:srgbClr val="080808"/>
                </a:solidFill>
              </a:rPr>
              <a:t>The </a:t>
            </a:r>
            <a:r>
              <a:rPr lang="en-US" b="1" dirty="0">
                <a:solidFill>
                  <a:srgbClr val="080808"/>
                </a:solidFill>
              </a:rPr>
              <a:t>lack of awareness</a:t>
            </a:r>
            <a:r>
              <a:rPr lang="en-US" dirty="0">
                <a:solidFill>
                  <a:srgbClr val="080808"/>
                </a:solidFill>
              </a:rPr>
              <a:t> of the many different benefits the Performing Arts can offer children as they develop is the root issue I am addressing.</a:t>
            </a:r>
          </a:p>
          <a:p>
            <a:r>
              <a:rPr lang="en-US" dirty="0">
                <a:solidFill>
                  <a:srgbClr val="080808"/>
                </a:solidFill>
                <a:effectLst/>
                <a:ea typeface="Calibri" panose="020F0502020204030204" pitchFamily="34" charset="0"/>
              </a:rPr>
              <a:t>“Over the last few decades, the proportion of students receiving arts education has shrunk drastically. This trend is primarily attributable to the expansion of standardized-test-based accountability, which has pressured schools to focus resources on tested subjects. As the saying goes, what gets measured gets done.” - </a:t>
            </a:r>
            <a:r>
              <a:rPr lang="en-US" sz="1800" u="sng" dirty="0">
                <a:solidFill>
                  <a:schemeClr val="accent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https://www.brookings.edu/blog/brown-center-chalkboard/2019/02/12/new-evidence-of-the-benefits-of-arts-education/</a:t>
            </a:r>
            <a:endParaRPr lang="en-US" dirty="0">
              <a:solidFill>
                <a:schemeClr val="accent1"/>
              </a:solidFill>
            </a:endParaRPr>
          </a:p>
          <a:p>
            <a:r>
              <a:rPr lang="en-US" b="0" i="0" dirty="0">
                <a:solidFill>
                  <a:schemeClr val="tx1"/>
                </a:solidFill>
                <a:effectLst/>
              </a:rPr>
              <a:t>“Despite increasing evidence published in top, peer-reviewed journals, on the measurable benefits of the arts in education, such as increased academic performance and the </a:t>
            </a:r>
            <a:r>
              <a:rPr lang="en-US" b="0" i="0" u="none" strike="noStrike" dirty="0">
                <a:solidFill>
                  <a:schemeClr val="tx1"/>
                </a:solidFill>
                <a:effectLst/>
              </a:rPr>
              <a:t>development of innovative thinking</a:t>
            </a:r>
            <a:r>
              <a:rPr lang="en-US" b="0" i="0" dirty="0">
                <a:solidFill>
                  <a:schemeClr val="tx1"/>
                </a:solidFill>
                <a:effectLst/>
              </a:rPr>
              <a:t>, the arts continue to be marginalized in education.” - </a:t>
            </a:r>
            <a:r>
              <a:rPr lang="en-US" sz="1500" b="0" i="0" dirty="0">
                <a:solidFill>
                  <a:schemeClr val="accent1"/>
                </a:solidFill>
                <a:effectLst/>
                <a:hlinkClick r:id="rId3">
                  <a:extLst>
                    <a:ext uri="{A12FA001-AC4F-418D-AE19-62706E023703}">
                      <ahyp:hlinkClr xmlns:ahyp="http://schemas.microsoft.com/office/drawing/2018/hyperlinkcolor" val="tx"/>
                    </a:ext>
                  </a:extLst>
                </a:hlinkClick>
              </a:rPr>
              <a:t>https://world.edu/brain-research-shows-the-arts-promote-mental-health/#:~:text=Despite%20increasing%20evidence%20published%20in%20top%2C%20peer-reviewed%20journals%2C,the%20arts%20continue%20to%20be%20marginalized%20in%20education</a:t>
            </a:r>
            <a:r>
              <a:rPr lang="en-US" sz="1500" b="0" i="0" dirty="0">
                <a:solidFill>
                  <a:schemeClr val="accent1"/>
                </a:solidFill>
                <a:effectLst/>
              </a:rPr>
              <a:t>.</a:t>
            </a:r>
            <a:endParaRPr lang="en-US" sz="1500" dirty="0">
              <a:solidFill>
                <a:schemeClr val="accent1"/>
              </a:solidFill>
            </a:endParaRPr>
          </a:p>
          <a:p>
            <a:r>
              <a:rPr lang="en-US" dirty="0">
                <a:solidFill>
                  <a:schemeClr val="tx1"/>
                </a:solidFill>
              </a:rPr>
              <a:t>As a result of the lack of Performing Arts in many schools, parents may not recognize the importance of seeking outside opportunities in the Performing Arts for their children.</a:t>
            </a:r>
          </a:p>
          <a:p>
            <a:endParaRPr lang="en-US" dirty="0">
              <a:solidFill>
                <a:schemeClr val="tx1">
                  <a:alpha val="55000"/>
                </a:schemeClr>
              </a:solidFill>
            </a:endParaRPr>
          </a:p>
        </p:txBody>
      </p:sp>
    </p:spTree>
    <p:extLst>
      <p:ext uri="{BB962C8B-B14F-4D97-AF65-F5344CB8AC3E}">
        <p14:creationId xmlns:p14="http://schemas.microsoft.com/office/powerpoint/2010/main" val="256443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80BBC-D5A1-51CA-0046-AABA58E7EA92}"/>
              </a:ext>
            </a:extLst>
          </p:cNvPr>
          <p:cNvSpPr>
            <a:spLocks noGrp="1"/>
          </p:cNvSpPr>
          <p:nvPr>
            <p:ph type="title"/>
          </p:nvPr>
        </p:nvSpPr>
        <p:spPr/>
        <p:txBody>
          <a:bodyPr>
            <a:normAutofit/>
          </a:bodyPr>
          <a:lstStyle/>
          <a:p>
            <a:r>
              <a:rPr lang="en-US" sz="5600" u="sng" dirty="0">
                <a:solidFill>
                  <a:schemeClr val="accent1"/>
                </a:solidFill>
              </a:rPr>
              <a:t>Main Areas of Benefit</a:t>
            </a:r>
          </a:p>
        </p:txBody>
      </p:sp>
      <p:sp>
        <p:nvSpPr>
          <p:cNvPr id="3" name="Content Placeholder 2">
            <a:extLst>
              <a:ext uri="{FF2B5EF4-FFF2-40B4-BE49-F238E27FC236}">
                <a16:creationId xmlns:a16="http://schemas.microsoft.com/office/drawing/2014/main" id="{BC5AEE96-F5FF-80B2-520D-CA7A51E4D5C8}"/>
              </a:ext>
            </a:extLst>
          </p:cNvPr>
          <p:cNvSpPr>
            <a:spLocks noGrp="1"/>
          </p:cNvSpPr>
          <p:nvPr>
            <p:ph idx="1"/>
          </p:nvPr>
        </p:nvSpPr>
        <p:spPr>
          <a:xfrm>
            <a:off x="448056" y="1735200"/>
            <a:ext cx="11293200" cy="4540094"/>
          </a:xfrm>
        </p:spPr>
        <p:txBody>
          <a:bodyPr>
            <a:normAutofit/>
          </a:bodyPr>
          <a:lstStyle/>
          <a:p>
            <a:r>
              <a:rPr lang="en-US" sz="3600" b="1" dirty="0">
                <a:solidFill>
                  <a:srgbClr val="080808"/>
                </a:solidFill>
              </a:rPr>
              <a:t>Physical </a:t>
            </a:r>
          </a:p>
          <a:p>
            <a:r>
              <a:rPr lang="en-US" sz="3600" b="1" dirty="0">
                <a:solidFill>
                  <a:srgbClr val="080808"/>
                </a:solidFill>
              </a:rPr>
              <a:t>Mental</a:t>
            </a:r>
          </a:p>
          <a:p>
            <a:r>
              <a:rPr lang="en-US" sz="3600" b="1" dirty="0">
                <a:solidFill>
                  <a:srgbClr val="080808"/>
                </a:solidFill>
              </a:rPr>
              <a:t>Emotional</a:t>
            </a:r>
          </a:p>
        </p:txBody>
      </p:sp>
      <p:sp>
        <p:nvSpPr>
          <p:cNvPr id="5" name="TextBox 4">
            <a:extLst>
              <a:ext uri="{FF2B5EF4-FFF2-40B4-BE49-F238E27FC236}">
                <a16:creationId xmlns:a16="http://schemas.microsoft.com/office/drawing/2014/main" id="{0874B4A9-0BF2-A2FE-CB34-3C860AC47873}"/>
              </a:ext>
            </a:extLst>
          </p:cNvPr>
          <p:cNvSpPr txBox="1"/>
          <p:nvPr/>
        </p:nvSpPr>
        <p:spPr>
          <a:xfrm>
            <a:off x="506162" y="4825715"/>
            <a:ext cx="11176987" cy="1384995"/>
          </a:xfrm>
          <a:prstGeom prst="rect">
            <a:avLst/>
          </a:prstGeom>
          <a:noFill/>
        </p:spPr>
        <p:txBody>
          <a:bodyPr wrap="square">
            <a:spAutoFit/>
          </a:bodyPr>
          <a:lstStyle/>
          <a:p>
            <a:r>
              <a:rPr lang="en-US" sz="2800" dirty="0">
                <a:solidFill>
                  <a:schemeClr val="accent1"/>
                </a:solidFill>
                <a:effectLst/>
              </a:rPr>
              <a:t>“The world is a complicated place, and there's a lot of division between people. The performing arts tend to unify people in a way nothing else does.”</a:t>
            </a:r>
            <a:r>
              <a:rPr lang="en-US" dirty="0">
                <a:solidFill>
                  <a:schemeClr val="accent1"/>
                </a:solidFill>
                <a:effectLst/>
              </a:rPr>
              <a:t> - </a:t>
            </a:r>
            <a:r>
              <a:rPr lang="en-US" i="0" dirty="0">
                <a:solidFill>
                  <a:schemeClr val="accent1"/>
                </a:solidFill>
                <a:effectLst/>
              </a:rPr>
              <a:t>David Rubenstein</a:t>
            </a:r>
            <a:r>
              <a:rPr lang="en-US" dirty="0">
                <a:solidFill>
                  <a:schemeClr val="accent1"/>
                </a:solidFill>
              </a:rPr>
              <a:t>, </a:t>
            </a:r>
            <a:r>
              <a:rPr lang="en-US" i="0" dirty="0">
                <a:solidFill>
                  <a:schemeClr val="accent1"/>
                </a:solidFill>
                <a:effectLst/>
              </a:rPr>
              <a:t>businessman and chairman of the </a:t>
            </a:r>
            <a:r>
              <a:rPr lang="en-US" i="0" strike="noStrike" dirty="0">
                <a:solidFill>
                  <a:schemeClr val="accent1"/>
                </a:solidFill>
                <a:effectLst/>
              </a:rPr>
              <a:t>Kennedy Center for the Performing Arts</a:t>
            </a:r>
            <a:endParaRPr lang="en-US" dirty="0">
              <a:solidFill>
                <a:schemeClr val="accent1"/>
              </a:solidFill>
            </a:endParaRPr>
          </a:p>
        </p:txBody>
      </p:sp>
    </p:spTree>
    <p:extLst>
      <p:ext uri="{BB962C8B-B14F-4D97-AF65-F5344CB8AC3E}">
        <p14:creationId xmlns:p14="http://schemas.microsoft.com/office/powerpoint/2010/main" val="356643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D3DF-7A07-5043-B425-8B4D0BF03FF8}"/>
              </a:ext>
            </a:extLst>
          </p:cNvPr>
          <p:cNvSpPr>
            <a:spLocks noGrp="1"/>
          </p:cNvSpPr>
          <p:nvPr>
            <p:ph type="title"/>
          </p:nvPr>
        </p:nvSpPr>
        <p:spPr/>
        <p:txBody>
          <a:bodyPr>
            <a:normAutofit/>
          </a:bodyPr>
          <a:lstStyle/>
          <a:p>
            <a:r>
              <a:rPr lang="en-US" sz="5600" u="sng" dirty="0">
                <a:solidFill>
                  <a:schemeClr val="accent1"/>
                </a:solidFill>
              </a:rPr>
              <a:t>Physical Benefits</a:t>
            </a:r>
          </a:p>
        </p:txBody>
      </p:sp>
      <p:sp>
        <p:nvSpPr>
          <p:cNvPr id="3" name="Content Placeholder 2">
            <a:extLst>
              <a:ext uri="{FF2B5EF4-FFF2-40B4-BE49-F238E27FC236}">
                <a16:creationId xmlns:a16="http://schemas.microsoft.com/office/drawing/2014/main" id="{530C9F71-E9DE-267B-BE85-D3627012F009}"/>
              </a:ext>
            </a:extLst>
          </p:cNvPr>
          <p:cNvSpPr>
            <a:spLocks noGrp="1"/>
          </p:cNvSpPr>
          <p:nvPr>
            <p:ph idx="1"/>
          </p:nvPr>
        </p:nvSpPr>
        <p:spPr>
          <a:xfrm>
            <a:off x="448056" y="1393793"/>
            <a:ext cx="11293200" cy="5299969"/>
          </a:xfrm>
        </p:spPr>
        <p:txBody>
          <a:bodyPr>
            <a:normAutofit fontScale="70000" lnSpcReduction="20000"/>
          </a:bodyPr>
          <a:lstStyle/>
          <a:p>
            <a:r>
              <a:rPr lang="en-US" sz="2300" b="1" dirty="0">
                <a:solidFill>
                  <a:srgbClr val="080808"/>
                </a:solidFill>
              </a:rPr>
              <a:t>The improvement of fine and gross motor skills and overall physical fitness comes with dancing consistently.</a:t>
            </a:r>
          </a:p>
          <a:p>
            <a:pPr>
              <a:buFont typeface="Wingdings" panose="05000000000000000000" pitchFamily="2" charset="2"/>
              <a:buChar char="§"/>
            </a:pPr>
            <a:r>
              <a:rPr lang="en-US" sz="2300" i="0" dirty="0">
                <a:solidFill>
                  <a:srgbClr val="080808"/>
                </a:solidFill>
                <a:effectLst/>
              </a:rPr>
              <a:t>“The Arts develop children’s motor skills</a:t>
            </a:r>
            <a:r>
              <a:rPr lang="en-US" sz="2300" dirty="0">
                <a:solidFill>
                  <a:srgbClr val="080808"/>
                </a:solidFill>
              </a:rPr>
              <a:t>: </a:t>
            </a:r>
            <a:r>
              <a:rPr lang="en-US" sz="2300" b="0" i="0" dirty="0">
                <a:solidFill>
                  <a:srgbClr val="080808"/>
                </a:solidFill>
                <a:effectLst/>
              </a:rPr>
              <a:t>This is essential for many activities including writing letters and words. Playing an instrument, using a paint brush or shaping modelling clay develop gross and fine motor dexterity and control (Fox, 2008).” - </a:t>
            </a:r>
            <a:r>
              <a:rPr lang="en-US" sz="2300" b="0" i="0" dirty="0">
                <a:solidFill>
                  <a:schemeClr val="accent1"/>
                </a:solidFill>
                <a:effectLst/>
                <a:hlinkClick r:id="rId2">
                  <a:extLst>
                    <a:ext uri="{A12FA001-AC4F-418D-AE19-62706E023703}">
                      <ahyp:hlinkClr xmlns:ahyp="http://schemas.microsoft.com/office/drawing/2018/hyperlinkcolor" val="tx"/>
                    </a:ext>
                  </a:extLst>
                </a:hlinkClick>
              </a:rPr>
              <a:t>https://ecc.gov.jm/benefits-of-the-arts-in-early-childhood-development/</a:t>
            </a:r>
            <a:endParaRPr lang="en-US" sz="2300" b="0" i="0" dirty="0">
              <a:solidFill>
                <a:schemeClr val="accent1"/>
              </a:solidFill>
              <a:effectLst/>
            </a:endParaRPr>
          </a:p>
          <a:p>
            <a:pPr algn="l">
              <a:buFont typeface="Wingdings" panose="05000000000000000000" pitchFamily="2" charset="2"/>
              <a:buChar char="§"/>
            </a:pPr>
            <a:r>
              <a:rPr lang="en-US" sz="2300" dirty="0">
                <a:solidFill>
                  <a:schemeClr val="tx1"/>
                </a:solidFill>
              </a:rPr>
              <a:t>The many physical benefits from dance are more known than the many other benefits:</a:t>
            </a:r>
          </a:p>
          <a:p>
            <a:pPr algn="l">
              <a:buFont typeface="Wingdings" panose="05000000000000000000" pitchFamily="2" charset="2"/>
              <a:buChar char="ü"/>
            </a:pPr>
            <a:r>
              <a:rPr lang="en-US" sz="2300" dirty="0">
                <a:solidFill>
                  <a:srgbClr val="222222"/>
                </a:solidFill>
                <a:effectLst/>
                <a:ea typeface="Times New Roman" panose="02020603050405020304" pitchFamily="18" charset="0"/>
              </a:rPr>
              <a:t>weight management</a:t>
            </a:r>
          </a:p>
          <a:p>
            <a:pPr algn="l">
              <a:buFont typeface="Wingdings" panose="05000000000000000000" pitchFamily="2" charset="2"/>
              <a:buChar char="ü"/>
            </a:pPr>
            <a:r>
              <a:rPr lang="en-US" sz="2300" dirty="0">
                <a:solidFill>
                  <a:srgbClr val="222222"/>
                </a:solidFill>
                <a:effectLst/>
                <a:ea typeface="Times New Roman" panose="02020603050405020304" pitchFamily="18" charset="0"/>
                <a:cs typeface="Times New Roman" panose="02020603050405020304" pitchFamily="18" charset="0"/>
              </a:rPr>
              <a:t>increased aerobic fitness</a:t>
            </a:r>
            <a:endParaRPr lang="en-US" sz="2300" b="0" i="0" dirty="0">
              <a:solidFill>
                <a:schemeClr val="tx1"/>
              </a:solidFill>
              <a:effectLst/>
            </a:endParaRPr>
          </a:p>
          <a:p>
            <a:pPr>
              <a:buFont typeface="Wingdings" panose="05000000000000000000" pitchFamily="2" charset="2"/>
              <a:buChar char="ü"/>
            </a:pPr>
            <a:r>
              <a:rPr lang="en-US" sz="2300" dirty="0">
                <a:solidFill>
                  <a:srgbClr val="222222"/>
                </a:solidFill>
                <a:effectLst/>
                <a:ea typeface="Times New Roman" panose="02020603050405020304" pitchFamily="18" charset="0"/>
                <a:cs typeface="Times New Roman" panose="02020603050405020304" pitchFamily="18" charset="0"/>
              </a:rPr>
              <a:t>improved muscle tone and strength</a:t>
            </a:r>
          </a:p>
          <a:p>
            <a:pPr>
              <a:buFont typeface="Wingdings" panose="05000000000000000000" pitchFamily="2" charset="2"/>
              <a:buChar char="ü"/>
            </a:pPr>
            <a:r>
              <a:rPr lang="en-US" sz="2300" b="0" i="0" dirty="0">
                <a:solidFill>
                  <a:schemeClr val="tx1"/>
                </a:solidFill>
                <a:effectLst/>
              </a:rPr>
              <a:t>improved condition of heart and lungs</a:t>
            </a:r>
          </a:p>
          <a:p>
            <a:pPr algn="l">
              <a:buFont typeface="Wingdings" panose="05000000000000000000" pitchFamily="2" charset="2"/>
              <a:buChar char="ü"/>
            </a:pPr>
            <a:r>
              <a:rPr lang="en-US" sz="2300" b="0" i="0" dirty="0">
                <a:solidFill>
                  <a:schemeClr val="tx1"/>
                </a:solidFill>
                <a:effectLst/>
              </a:rPr>
              <a:t>increased muscular strength, endurance, and motor fitness</a:t>
            </a:r>
          </a:p>
          <a:p>
            <a:pPr algn="l">
              <a:buFont typeface="Wingdings" panose="05000000000000000000" pitchFamily="2" charset="2"/>
              <a:buChar char="ü"/>
            </a:pPr>
            <a:r>
              <a:rPr lang="en-US" sz="2300" b="0" i="0" dirty="0">
                <a:solidFill>
                  <a:schemeClr val="tx1"/>
                </a:solidFill>
                <a:effectLst/>
              </a:rPr>
              <a:t>stronger bones and reduced risk of osteoporosis</a:t>
            </a:r>
          </a:p>
          <a:p>
            <a:pPr algn="l">
              <a:buFont typeface="Wingdings" panose="05000000000000000000" pitchFamily="2" charset="2"/>
              <a:buChar char="ü"/>
            </a:pPr>
            <a:r>
              <a:rPr lang="en-US" sz="2300" b="0" i="0" dirty="0">
                <a:solidFill>
                  <a:schemeClr val="tx1"/>
                </a:solidFill>
                <a:effectLst/>
              </a:rPr>
              <a:t> better coordination, agility, and flexibility</a:t>
            </a:r>
          </a:p>
          <a:p>
            <a:pPr algn="l">
              <a:buFont typeface="Wingdings" panose="05000000000000000000" pitchFamily="2" charset="2"/>
              <a:buChar char="ü"/>
            </a:pPr>
            <a:r>
              <a:rPr lang="en-US" sz="2300" b="0" i="0" dirty="0">
                <a:solidFill>
                  <a:schemeClr val="tx1"/>
                </a:solidFill>
                <a:effectLst/>
              </a:rPr>
              <a:t>improved balance and spatial awareness </a:t>
            </a:r>
          </a:p>
          <a:p>
            <a:pPr marL="1944" indent="0" algn="l">
              <a:buNone/>
            </a:pPr>
            <a:r>
              <a:rPr lang="en-US" sz="2300" b="0" i="0" dirty="0">
                <a:solidFill>
                  <a:schemeClr val="accent1"/>
                </a:solidFill>
                <a:effectLst/>
                <a:hlinkClick r:id="rId3">
                  <a:extLst>
                    <a:ext uri="{A12FA001-AC4F-418D-AE19-62706E023703}">
                      <ahyp:hlinkClr xmlns:ahyp="http://schemas.microsoft.com/office/drawing/2018/hyperlinkcolor" val="tx"/>
                    </a:ext>
                  </a:extLst>
                </a:hlinkClick>
              </a:rPr>
              <a:t>https://www.betterhealth.vic.gov.au/health/healthyliving/dance-health-benefits#health-benefits-of-dancing</a:t>
            </a:r>
            <a:endParaRPr lang="en-US" sz="2300" b="0" i="0" dirty="0">
              <a:solidFill>
                <a:schemeClr val="accent1"/>
              </a:solidFill>
              <a:effectLst/>
            </a:endParaRPr>
          </a:p>
          <a:p>
            <a:pPr algn="l">
              <a:buFont typeface="Arial" panose="020B0604020202020204" pitchFamily="34" charset="0"/>
              <a:buChar char="•"/>
            </a:pPr>
            <a:endParaRPr lang="en-US" b="0" i="0" dirty="0">
              <a:solidFill>
                <a:schemeClr val="tx1"/>
              </a:solidFill>
              <a:effectLst/>
            </a:endParaRP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081078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A55DE-6A6D-747E-9ED0-9A7CD554B02F}"/>
              </a:ext>
            </a:extLst>
          </p:cNvPr>
          <p:cNvSpPr>
            <a:spLocks noGrp="1"/>
          </p:cNvSpPr>
          <p:nvPr>
            <p:ph type="title"/>
          </p:nvPr>
        </p:nvSpPr>
        <p:spPr/>
        <p:txBody>
          <a:bodyPr>
            <a:normAutofit/>
          </a:bodyPr>
          <a:lstStyle/>
          <a:p>
            <a:r>
              <a:rPr lang="en-US" sz="5600" u="sng" dirty="0">
                <a:solidFill>
                  <a:schemeClr val="accent1"/>
                </a:solidFill>
              </a:rPr>
              <a:t>Physical Benefits </a:t>
            </a:r>
            <a:r>
              <a:rPr lang="en-US" dirty="0">
                <a:solidFill>
                  <a:schemeClr val="accent1"/>
                </a:solidFill>
              </a:rPr>
              <a:t>(Continued)</a:t>
            </a:r>
          </a:p>
        </p:txBody>
      </p:sp>
      <p:sp>
        <p:nvSpPr>
          <p:cNvPr id="3" name="Content Placeholder 2">
            <a:extLst>
              <a:ext uri="{FF2B5EF4-FFF2-40B4-BE49-F238E27FC236}">
                <a16:creationId xmlns:a16="http://schemas.microsoft.com/office/drawing/2014/main" id="{5C283443-5CDD-8267-CFE0-B129E052588A}"/>
              </a:ext>
            </a:extLst>
          </p:cNvPr>
          <p:cNvSpPr>
            <a:spLocks noGrp="1"/>
          </p:cNvSpPr>
          <p:nvPr>
            <p:ph idx="1"/>
          </p:nvPr>
        </p:nvSpPr>
        <p:spPr>
          <a:xfrm>
            <a:off x="448056" y="1438183"/>
            <a:ext cx="11293200" cy="5157926"/>
          </a:xfrm>
        </p:spPr>
        <p:txBody>
          <a:bodyPr>
            <a:normAutofit/>
          </a:bodyPr>
          <a:lstStyle/>
          <a:p>
            <a:r>
              <a:rPr lang="en-US" sz="2000" b="1" dirty="0">
                <a:solidFill>
                  <a:srgbClr val="080808"/>
                </a:solidFill>
              </a:rPr>
              <a:t>Dance has also proved to be extremely helpful for coordination.</a:t>
            </a:r>
          </a:p>
          <a:p>
            <a:pPr>
              <a:buFont typeface="Wingdings" panose="05000000000000000000" pitchFamily="2" charset="2"/>
              <a:buChar char="§"/>
            </a:pPr>
            <a:r>
              <a:rPr lang="en-US" dirty="0">
                <a:solidFill>
                  <a:srgbClr val="000000"/>
                </a:solidFill>
                <a:effectLst/>
                <a:ea typeface="Times New Roman" panose="02020603050405020304" pitchFamily="18" charset="0"/>
              </a:rPr>
              <a:t>“New research published in the Journal of Neurophysiology reports that professional ballet dancers’ years of physical training have enabled their nervous systems to coordinate their muscles when they move more precisely than individuals who have no dance training. </a:t>
            </a:r>
            <a:r>
              <a:rPr lang="en-US" b="0" i="0" dirty="0">
                <a:solidFill>
                  <a:srgbClr val="262626"/>
                </a:solidFill>
                <a:effectLst/>
              </a:rPr>
              <a:t>According to the researchers, the results show that years of ballet training changed how the nervous system coordinated muscles for walking and balancing behaviors.”</a:t>
            </a:r>
            <a:r>
              <a:rPr lang="en-US" dirty="0">
                <a:solidFill>
                  <a:srgbClr val="000000"/>
                </a:solidFill>
                <a:effectLst/>
                <a:ea typeface="Times New Roman" panose="02020603050405020304" pitchFamily="18" charset="0"/>
              </a:rPr>
              <a:t> - </a:t>
            </a:r>
            <a:r>
              <a:rPr lang="en-US" sz="1200" u="sng" dirty="0">
                <a:solidFill>
                  <a:schemeClr val="accent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https://neuro.gatech.edu/study-finds-ballet-training-may-improve-balance-and-coordination-daily-activities#:~:text=New%20research%20published%20in%20the%20Journal%20of%20Neurophysiology,precisely%20than%20individuals%20who%20have%20no%20dance%20training</a:t>
            </a:r>
            <a:r>
              <a:rPr lang="en-US" sz="1200" dirty="0">
                <a:solidFill>
                  <a:schemeClr val="accent1"/>
                </a:solidFill>
                <a:effectLst/>
                <a:ea typeface="Calibri" panose="020F0502020204030204" pitchFamily="34" charset="0"/>
                <a:cs typeface="Calibri" panose="020F0502020204030204" pitchFamily="34" charset="0"/>
              </a:rPr>
              <a:t>.</a:t>
            </a:r>
            <a:endParaRPr lang="en-US" sz="1200" dirty="0">
              <a:solidFill>
                <a:schemeClr val="accent1"/>
              </a:solidFill>
              <a:effectLst/>
              <a:ea typeface="Calibri" panose="020F0502020204030204" pitchFamily="34" charset="0"/>
              <a:cs typeface="Times New Roman" panose="02020603050405020304" pitchFamily="18" charset="0"/>
            </a:endParaRPr>
          </a:p>
          <a:p>
            <a:pPr marL="294894" marR="0" indent="-285750">
              <a:lnSpc>
                <a:spcPct val="107000"/>
              </a:lnSpc>
              <a:spcBef>
                <a:spcPts val="0"/>
              </a:spcBef>
              <a:spcAft>
                <a:spcPts val="800"/>
              </a:spcAft>
              <a:buFont typeface="Wingdings" panose="05000000000000000000" pitchFamily="2" charset="2"/>
              <a:buChar char="§"/>
            </a:pPr>
            <a:r>
              <a:rPr lang="en-US" dirty="0">
                <a:solidFill>
                  <a:srgbClr val="000000"/>
                </a:solidFill>
                <a:effectLst/>
                <a:ea typeface="Times New Roman" panose="02020603050405020304" pitchFamily="18" charset="0"/>
              </a:rPr>
              <a:t>“Football Hall of Famers, Lynn Swann and Herschel Walker, both famously took ballet classes decades ago. More recently, New England Patriots’ tight end, Rob Gronkowski, was filmed taking a ballet lesson, while the Dallas Cowboys installed ballet bars outside the locker room to motivate players to stretch in a different way.” - </a:t>
            </a:r>
            <a:r>
              <a:rPr lang="en-US" sz="1400" u="sng" dirty="0">
                <a:solidFill>
                  <a:schemeClr val="accent1"/>
                </a:solidFill>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https://www.sikids.com/from-the-mag/twinkle-toes-nfl#:~:text=Hall%20of%20Famers%20Lynn%20Swann%20and%20Herschel%20Walker,motivate%20players%20to%20stretch%20in%20a%20different%20way</a:t>
            </a:r>
            <a:endParaRPr lang="en-US" sz="1400" dirty="0">
              <a:solidFill>
                <a:schemeClr val="accent1"/>
              </a:solidFill>
              <a:effectLst/>
              <a:ea typeface="Times New Roman" panose="02020603050405020304" pitchFamily="18" charset="0"/>
            </a:endParaRPr>
          </a:p>
          <a:p>
            <a:endParaRPr lang="en-US" b="1" dirty="0">
              <a:solidFill>
                <a:schemeClr val="tx1">
                  <a:alpha val="55000"/>
                </a:schemeClr>
              </a:solidFill>
            </a:endParaRPr>
          </a:p>
        </p:txBody>
      </p:sp>
    </p:spTree>
    <p:extLst>
      <p:ext uri="{BB962C8B-B14F-4D97-AF65-F5344CB8AC3E}">
        <p14:creationId xmlns:p14="http://schemas.microsoft.com/office/powerpoint/2010/main" val="306360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EDFF-4FF7-EFD6-BA86-B7B4F4A55171}"/>
              </a:ext>
            </a:extLst>
          </p:cNvPr>
          <p:cNvSpPr>
            <a:spLocks noGrp="1"/>
          </p:cNvSpPr>
          <p:nvPr>
            <p:ph type="title"/>
          </p:nvPr>
        </p:nvSpPr>
        <p:spPr/>
        <p:txBody>
          <a:bodyPr>
            <a:noAutofit/>
          </a:bodyPr>
          <a:lstStyle/>
          <a:p>
            <a:r>
              <a:rPr lang="en-US" sz="5600" u="sng" dirty="0">
                <a:solidFill>
                  <a:schemeClr val="accent1"/>
                </a:solidFill>
              </a:rPr>
              <a:t>Mental Benefits</a:t>
            </a:r>
          </a:p>
        </p:txBody>
      </p:sp>
      <p:sp>
        <p:nvSpPr>
          <p:cNvPr id="3" name="Content Placeholder 2">
            <a:extLst>
              <a:ext uri="{FF2B5EF4-FFF2-40B4-BE49-F238E27FC236}">
                <a16:creationId xmlns:a16="http://schemas.microsoft.com/office/drawing/2014/main" id="{7F838D8B-7576-C2E8-9BE5-B74DDF3102EF}"/>
              </a:ext>
            </a:extLst>
          </p:cNvPr>
          <p:cNvSpPr>
            <a:spLocks noGrp="1"/>
          </p:cNvSpPr>
          <p:nvPr>
            <p:ph idx="1"/>
          </p:nvPr>
        </p:nvSpPr>
        <p:spPr>
          <a:xfrm>
            <a:off x="441960" y="1207364"/>
            <a:ext cx="11293200" cy="5339351"/>
          </a:xfrm>
        </p:spPr>
        <p:txBody>
          <a:bodyPr>
            <a:normAutofit fontScale="25000" lnSpcReduction="20000"/>
          </a:bodyPr>
          <a:lstStyle/>
          <a:p>
            <a:r>
              <a:rPr lang="en-US" sz="7200" b="1" dirty="0">
                <a:solidFill>
                  <a:srgbClr val="080808"/>
                </a:solidFill>
              </a:rPr>
              <a:t>The Performing Arts improve cognition which is the mental action or process of acquiring knowledge and understanding through thought, experience, and the senses.</a:t>
            </a:r>
          </a:p>
          <a:p>
            <a:pPr>
              <a:buFont typeface="Wingdings" panose="05000000000000000000" pitchFamily="2" charset="2"/>
              <a:buChar char="§"/>
            </a:pPr>
            <a:r>
              <a:rPr lang="en-US" sz="6400" dirty="0">
                <a:solidFill>
                  <a:srgbClr val="080808"/>
                </a:solidFill>
                <a:effectLst/>
                <a:ea typeface="Calibri" panose="020F0502020204030204" pitchFamily="34" charset="0"/>
              </a:rPr>
              <a:t>“Pediatrician Dr. Perri Klass outlined the benefits of art education in schools in the New York Times, noting </a:t>
            </a:r>
            <a:r>
              <a:rPr lang="en-US" sz="6400" u="none" strike="noStrike" dirty="0">
                <a:solidFill>
                  <a:srgbClr val="080808"/>
                </a:solidFill>
                <a:effectLst/>
                <a:ea typeface="Calibri" panose="020F0502020204030204" pitchFamily="34" charset="0"/>
                <a:cs typeface="Calibri" panose="020F0502020204030204" pitchFamily="34" charset="0"/>
              </a:rPr>
              <a:t>improvements for overall motivation, thinking, and academic achievement.” - </a:t>
            </a:r>
            <a:r>
              <a:rPr lang="en-US" sz="6400" u="sng" dirty="0">
                <a:solidFill>
                  <a:schemeClr val="accent1"/>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https://arteducationmasters.arts.ufl.edu/articles/importance-of-art-education/</a:t>
            </a:r>
            <a:r>
              <a:rPr lang="en-US" sz="6400" u="sng" dirty="0">
                <a:solidFill>
                  <a:schemeClr val="accent1"/>
                </a:solidFill>
                <a:effectLst/>
                <a:ea typeface="Calibri" panose="020F0502020204030204" pitchFamily="34" charset="0"/>
                <a:cs typeface="Calibri" panose="020F0502020204030204" pitchFamily="34" charset="0"/>
              </a:rPr>
              <a:t> </a:t>
            </a:r>
            <a:endParaRPr lang="en-US" sz="6400" u="sng" dirty="0">
              <a:solidFill>
                <a:schemeClr val="accent1"/>
              </a:solidFill>
              <a:ea typeface="Calibri" panose="020F0502020204030204" pitchFamily="34" charset="0"/>
              <a:cs typeface="Calibri" panose="020F0502020204030204" pitchFamily="34" charset="0"/>
            </a:endParaRPr>
          </a:p>
          <a:p>
            <a:pPr>
              <a:buFont typeface="Wingdings" panose="05000000000000000000" pitchFamily="2" charset="2"/>
              <a:buChar char="§"/>
            </a:pPr>
            <a:r>
              <a:rPr lang="en-US" sz="6400" i="0" dirty="0">
                <a:solidFill>
                  <a:srgbClr val="080808"/>
                </a:solidFill>
                <a:effectLst/>
              </a:rPr>
              <a:t>“Music can accelerate brain development. The</a:t>
            </a:r>
            <a:r>
              <a:rPr lang="en-US" sz="6400" b="0" i="0" dirty="0">
                <a:solidFill>
                  <a:srgbClr val="080808"/>
                </a:solidFill>
                <a:effectLst/>
              </a:rPr>
              <a:t> areas of language acquisition and reading skills benefit tremendously. Learning to play an instrument has been found to improve mathematical learning, boost memory and even lead to better academic test scores (Bright Horizons, 2017).” - </a:t>
            </a:r>
            <a:r>
              <a:rPr lang="en-US" sz="6400" b="0" i="0" dirty="0">
                <a:solidFill>
                  <a:schemeClr val="accent1"/>
                </a:solidFill>
                <a:effectLst/>
                <a:hlinkClick r:id="rId3">
                  <a:extLst>
                    <a:ext uri="{A12FA001-AC4F-418D-AE19-62706E023703}">
                      <ahyp:hlinkClr xmlns:ahyp="http://schemas.microsoft.com/office/drawing/2018/hyperlinkcolor" val="tx"/>
                    </a:ext>
                  </a:extLst>
                </a:hlinkClick>
              </a:rPr>
              <a:t>https://ecc.gov.jm/benefits-of-the-arts-in-early-childhood-development/</a:t>
            </a:r>
            <a:endParaRPr lang="en-US" sz="6400" b="0" i="0" dirty="0">
              <a:solidFill>
                <a:schemeClr val="accent1"/>
              </a:solidFill>
              <a:effectLst/>
            </a:endParaRPr>
          </a:p>
          <a:p>
            <a:pPr marL="1944" indent="0">
              <a:buNone/>
            </a:pPr>
            <a:endParaRPr lang="en-US" sz="6400" dirty="0">
              <a:solidFill>
                <a:schemeClr val="accent1"/>
              </a:solidFill>
            </a:endParaRPr>
          </a:p>
          <a:p>
            <a:r>
              <a:rPr lang="en-US" sz="7200" b="1" dirty="0">
                <a:solidFill>
                  <a:srgbClr val="080808"/>
                </a:solidFill>
              </a:rPr>
              <a:t>The Performing Arts help to develop a growth mindset, which is t</a:t>
            </a:r>
            <a:r>
              <a:rPr lang="en-US" sz="7200" b="1" i="0" dirty="0">
                <a:solidFill>
                  <a:srgbClr val="080808"/>
                </a:solidFill>
                <a:effectLst/>
              </a:rPr>
              <a:t>he belief that skills and intelligence can be improved with effort and persistence.</a:t>
            </a:r>
            <a:endParaRPr lang="en-US" sz="7200" b="1" dirty="0">
              <a:solidFill>
                <a:srgbClr val="080808"/>
              </a:solidFill>
            </a:endParaRPr>
          </a:p>
          <a:p>
            <a:pPr>
              <a:buFont typeface="Wingdings" panose="05000000000000000000" pitchFamily="2" charset="2"/>
              <a:buChar char="§"/>
            </a:pPr>
            <a:r>
              <a:rPr lang="en-US" sz="6400" b="0" i="0" dirty="0">
                <a:solidFill>
                  <a:srgbClr val="222222"/>
                </a:solidFill>
                <a:effectLst/>
              </a:rPr>
              <a:t>“Most children, no matter how casually they pursue a particular artistic medium, develop a growth mindset by flexing their creative muscles.” - </a:t>
            </a:r>
            <a:r>
              <a:rPr lang="en-US" sz="6400" b="0" i="0" dirty="0">
                <a:solidFill>
                  <a:schemeClr val="accent1"/>
                </a:solidFill>
                <a:effectLst/>
                <a:hlinkClick r:id="rId4">
                  <a:extLst>
                    <a:ext uri="{A12FA001-AC4F-418D-AE19-62706E023703}">
                      <ahyp:hlinkClr xmlns:ahyp="http://schemas.microsoft.com/office/drawing/2018/hyperlinkcolor" val="tx"/>
                    </a:ext>
                  </a:extLst>
                </a:hlinkClick>
              </a:rPr>
              <a:t>https://www.cdm.org/blog/arts-and-the-growth-mindset/</a:t>
            </a:r>
            <a:endParaRPr lang="en-US" sz="6400" b="0" i="0" dirty="0">
              <a:solidFill>
                <a:schemeClr val="accent1"/>
              </a:solidFill>
              <a:effectLst/>
            </a:endParaRPr>
          </a:p>
          <a:p>
            <a:pPr>
              <a:buFont typeface="Wingdings" panose="05000000000000000000" pitchFamily="2" charset="2"/>
              <a:buChar char="§"/>
            </a:pPr>
            <a:r>
              <a:rPr lang="en-US" sz="6400" i="0" dirty="0">
                <a:solidFill>
                  <a:srgbClr val="080808"/>
                </a:solidFill>
                <a:effectLst/>
              </a:rPr>
              <a:t>“The Arts build the creative side of the brain. </a:t>
            </a:r>
            <a:r>
              <a:rPr lang="en-US" sz="6400" b="0" i="0" dirty="0">
                <a:solidFill>
                  <a:srgbClr val="080808"/>
                </a:solidFill>
                <a:effectLst/>
              </a:rPr>
              <a:t>The Waldorf Education system is grounded in the understanding of the connection between the arts and brain development.  In this system of education, there is full infusion of the arts in the teaching and learning experience. Waldorf Education asserts that children learn through play, music and art, and that this approach creates multidimensional individuals who are creative and innovative.” - </a:t>
            </a:r>
            <a:r>
              <a:rPr lang="en-US" sz="6400" b="0" i="0" dirty="0">
                <a:solidFill>
                  <a:schemeClr val="accent1"/>
                </a:solidFill>
                <a:effectLst/>
                <a:hlinkClick r:id="rId3">
                  <a:extLst>
                    <a:ext uri="{A12FA001-AC4F-418D-AE19-62706E023703}">
                      <ahyp:hlinkClr xmlns:ahyp="http://schemas.microsoft.com/office/drawing/2018/hyperlinkcolor" val="tx"/>
                    </a:ext>
                  </a:extLst>
                </a:hlinkClick>
              </a:rPr>
              <a:t>https://ecc.gov.jm/benefits-of-the-arts-in-early-childhood-development/</a:t>
            </a:r>
            <a:endParaRPr lang="en-US" sz="6400" b="0" i="0" dirty="0">
              <a:solidFill>
                <a:schemeClr val="accent1"/>
              </a:solidFill>
              <a:effectLst/>
            </a:endParaRPr>
          </a:p>
          <a:p>
            <a:pPr>
              <a:buFontTx/>
              <a:buChar char="-"/>
            </a:pPr>
            <a:endParaRPr lang="en-US" b="0" i="0" dirty="0">
              <a:solidFill>
                <a:srgbClr val="4F4F4F"/>
              </a:solidFill>
              <a:effectLst/>
              <a:latin typeface="Open Sans" panose="020B0606030504020204" pitchFamily="34" charset="0"/>
            </a:endParaRPr>
          </a:p>
          <a:p>
            <a:pPr>
              <a:buFont typeface="Wingdings" panose="05000000000000000000" pitchFamily="2" charset="2"/>
              <a:buChar char="§"/>
            </a:pPr>
            <a:endParaRPr lang="en-US" b="0" i="0" dirty="0">
              <a:solidFill>
                <a:srgbClr val="4F4F4F"/>
              </a:solidFill>
              <a:effectLst/>
              <a:latin typeface="Open Sans" panose="020B0606030504020204" pitchFamily="34" charset="0"/>
            </a:endParaRPr>
          </a:p>
          <a:p>
            <a:pPr>
              <a:buFont typeface="Wingdings" panose="05000000000000000000" pitchFamily="2" charset="2"/>
              <a:buChar char="§"/>
            </a:pPr>
            <a:endParaRPr lang="en-US" b="0" i="0" dirty="0">
              <a:solidFill>
                <a:srgbClr val="4F4F4F"/>
              </a:solidFill>
              <a:effectLst/>
              <a:latin typeface="Open Sans" panose="020B0606030504020204" pitchFamily="34" charset="0"/>
            </a:endParaRPr>
          </a:p>
          <a:p>
            <a:pPr>
              <a:buFont typeface="Wingdings" panose="05000000000000000000" pitchFamily="2" charset="2"/>
              <a:buChar char="§"/>
            </a:pPr>
            <a:endParaRPr lang="en-US" b="0" i="0" dirty="0">
              <a:solidFill>
                <a:srgbClr val="4F4F4F"/>
              </a:solidFill>
              <a:effectLst/>
              <a:latin typeface="Open Sans" panose="020B0606030504020204" pitchFamily="34" charset="0"/>
            </a:endParaRPr>
          </a:p>
          <a:p>
            <a:pPr>
              <a:buFont typeface="Wingdings" panose="05000000000000000000" pitchFamily="2" charset="2"/>
              <a:buChar char="§"/>
            </a:pPr>
            <a:endParaRPr lang="en-US" u="sng" dirty="0">
              <a:solidFill>
                <a:srgbClr val="0563C1"/>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930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DD134-5B48-5110-7B0C-964AC3431C08}"/>
              </a:ext>
            </a:extLst>
          </p:cNvPr>
          <p:cNvSpPr>
            <a:spLocks noGrp="1"/>
          </p:cNvSpPr>
          <p:nvPr>
            <p:ph type="title"/>
          </p:nvPr>
        </p:nvSpPr>
        <p:spPr>
          <a:xfrm>
            <a:off x="448056" y="427710"/>
            <a:ext cx="11301984" cy="1141200"/>
          </a:xfrm>
        </p:spPr>
        <p:txBody>
          <a:bodyPr>
            <a:normAutofit/>
          </a:bodyPr>
          <a:lstStyle/>
          <a:p>
            <a:r>
              <a:rPr lang="en-US" sz="5600" u="sng" dirty="0">
                <a:solidFill>
                  <a:schemeClr val="accent1"/>
                </a:solidFill>
              </a:rPr>
              <a:t>Mental Benefits </a:t>
            </a:r>
            <a:r>
              <a:rPr lang="en-US" dirty="0">
                <a:solidFill>
                  <a:schemeClr val="accent1"/>
                </a:solidFill>
              </a:rPr>
              <a:t>(Continued)</a:t>
            </a:r>
          </a:p>
        </p:txBody>
      </p:sp>
      <p:sp>
        <p:nvSpPr>
          <p:cNvPr id="3" name="Content Placeholder 2">
            <a:extLst>
              <a:ext uri="{FF2B5EF4-FFF2-40B4-BE49-F238E27FC236}">
                <a16:creationId xmlns:a16="http://schemas.microsoft.com/office/drawing/2014/main" id="{9FB7F6F6-1B14-7621-CAE0-C055838820D0}"/>
              </a:ext>
            </a:extLst>
          </p:cNvPr>
          <p:cNvSpPr>
            <a:spLocks noGrp="1"/>
          </p:cNvSpPr>
          <p:nvPr>
            <p:ph idx="1"/>
          </p:nvPr>
        </p:nvSpPr>
        <p:spPr>
          <a:xfrm>
            <a:off x="449400" y="1446851"/>
            <a:ext cx="11293200" cy="5306374"/>
          </a:xfrm>
        </p:spPr>
        <p:txBody>
          <a:bodyPr>
            <a:normAutofit/>
          </a:bodyPr>
          <a:lstStyle/>
          <a:p>
            <a:r>
              <a:rPr lang="en-US" b="1" dirty="0">
                <a:solidFill>
                  <a:srgbClr val="080808"/>
                </a:solidFill>
              </a:rPr>
              <a:t>The Performing Arts increase focus and perseverance.</a:t>
            </a:r>
          </a:p>
          <a:p>
            <a:pPr>
              <a:buFont typeface="Wingdings" panose="05000000000000000000" pitchFamily="2" charset="2"/>
              <a:buChar char="§"/>
            </a:pPr>
            <a:r>
              <a:rPr lang="en-US" b="0" i="0" dirty="0">
                <a:solidFill>
                  <a:schemeClr val="tx1"/>
                </a:solidFill>
                <a:effectLst/>
              </a:rPr>
              <a:t>“Performing arts teaches children perseverance, creative problem-solving, and the ability to focus - all great skills that will lead to classroom success</a:t>
            </a:r>
            <a:r>
              <a:rPr lang="en-US" dirty="0">
                <a:solidFill>
                  <a:schemeClr val="tx1"/>
                </a:solidFill>
              </a:rPr>
              <a:t> … </a:t>
            </a:r>
            <a:r>
              <a:rPr lang="en-US" b="0" i="0" dirty="0">
                <a:solidFill>
                  <a:schemeClr val="tx1"/>
                </a:solidFill>
                <a:effectLst/>
              </a:rPr>
              <a:t>embodying another person’s story through acting, voice, dance, and music allows children to walk a mile in someone else’s shoes.” - </a:t>
            </a:r>
            <a:r>
              <a:rPr lang="en-US" sz="1500" b="0" i="0" dirty="0">
                <a:solidFill>
                  <a:schemeClr val="accent1"/>
                </a:solidFill>
                <a:effectLst/>
                <a:hlinkClick r:id="rId2">
                  <a:extLst>
                    <a:ext uri="{A12FA001-AC4F-418D-AE19-62706E023703}">
                      <ahyp:hlinkClr xmlns:ahyp="http://schemas.microsoft.com/office/drawing/2018/hyperlinkcolor" val="tx"/>
                    </a:ext>
                  </a:extLst>
                </a:hlinkClick>
              </a:rPr>
              <a:t>https://performingartsworkshops.com/5-benefits-of-a-performing-arts-education/#:~:text=Performing%20arts%20teaches%20children%20perseverance%2C%20creative%20problem-solving%2C%20and,to%20walk%20a%20mile%20in%20someone%20else%E2%80%99s%20shoes</a:t>
            </a:r>
            <a:r>
              <a:rPr lang="en-US" sz="1500" b="0" i="0" dirty="0">
                <a:solidFill>
                  <a:schemeClr val="accent1"/>
                </a:solidFill>
                <a:effectLst/>
              </a:rPr>
              <a:t>.</a:t>
            </a:r>
            <a:endParaRPr lang="en-US" sz="1500" b="1" dirty="0">
              <a:solidFill>
                <a:schemeClr val="accent1"/>
              </a:solidFill>
            </a:endParaRPr>
          </a:p>
          <a:p>
            <a:r>
              <a:rPr lang="en-US" b="1" dirty="0">
                <a:solidFill>
                  <a:srgbClr val="080808"/>
                </a:solidFill>
              </a:rPr>
              <a:t>Another benefit of the Performing Arts is increased self-awareness.</a:t>
            </a:r>
          </a:p>
          <a:p>
            <a:pPr marL="285750" marR="0" indent="-285750">
              <a:spcBef>
                <a:spcPts val="0"/>
              </a:spcBef>
              <a:spcAft>
                <a:spcPts val="0"/>
              </a:spcAft>
              <a:buFont typeface="Wingdings" panose="05000000000000000000" pitchFamily="2" charset="2"/>
              <a:buChar char="§"/>
            </a:pPr>
            <a:r>
              <a:rPr lang="en-US" dirty="0">
                <a:solidFill>
                  <a:schemeClr val="tx1"/>
                </a:solidFill>
                <a:effectLst/>
                <a:ea typeface="Times New Roman" panose="02020603050405020304" pitchFamily="18" charset="0"/>
                <a:cs typeface="Times New Roman" panose="02020603050405020304" pitchFamily="18" charset="0"/>
              </a:rPr>
              <a:t>“By the third and fourth lessons, … the student was transformed: She carries herself differently; she speaks differently; she is kind; she is respectful; she has not had one [disciplinary notice], not one. Her mother can't believe what she sees. It's amazing. Amazing. The program is far greater than people understand.” - </a:t>
            </a:r>
            <a:r>
              <a:rPr lang="en-US" dirty="0">
                <a:solidFill>
                  <a:schemeClr val="accent1"/>
                </a:solidFill>
              </a:rPr>
              <a:t>Why is Dance Just as Important as Math in School by Sir Ken Robinson and Lou Aronica </a:t>
            </a:r>
            <a:endParaRPr lang="en-US" dirty="0">
              <a:solidFill>
                <a:schemeClr val="accent1"/>
              </a:solidFill>
              <a:effectLst/>
              <a:ea typeface="Times New Roman" panose="02020603050405020304" pitchFamily="18" charset="0"/>
              <a:cs typeface="Times New Roman" panose="02020603050405020304" pitchFamily="18" charset="0"/>
            </a:endParaRPr>
          </a:p>
          <a:p>
            <a:pPr marL="1944" indent="0">
              <a:buNone/>
            </a:pPr>
            <a:endParaRPr lang="en-US" b="1" dirty="0">
              <a:solidFill>
                <a:srgbClr val="080808"/>
              </a:solidFill>
            </a:endParaRPr>
          </a:p>
        </p:txBody>
      </p:sp>
    </p:spTree>
    <p:extLst>
      <p:ext uri="{BB962C8B-B14F-4D97-AF65-F5344CB8AC3E}">
        <p14:creationId xmlns:p14="http://schemas.microsoft.com/office/powerpoint/2010/main" val="3675275558"/>
      </p:ext>
    </p:extLst>
  </p:cSld>
  <p:clrMapOvr>
    <a:masterClrMapping/>
  </p:clrMapOvr>
</p:sld>
</file>

<file path=ppt/theme/theme1.xml><?xml version="1.0" encoding="utf-8"?>
<a:theme xmlns:a="http://schemas.openxmlformats.org/drawingml/2006/main" name="ThinLin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3">
      <a:majorFont>
        <a:latin typeface="Bell MT"/>
        <a:ea typeface=""/>
        <a:cs typeface=""/>
      </a:majorFont>
      <a:minorFont>
        <a:latin typeface="Bell MT"/>
        <a:ea typeface=""/>
        <a:cs typeface=""/>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docProps/app.xml><?xml version="1.0" encoding="utf-8"?>
<Properties xmlns="http://schemas.openxmlformats.org/officeDocument/2006/extended-properties" xmlns:vt="http://schemas.openxmlformats.org/officeDocument/2006/docPropsVTypes">
  <Template>Facet</Template>
  <TotalTime>842</TotalTime>
  <Words>2465</Words>
  <Application>Microsoft Office PowerPoint</Application>
  <PresentationFormat>Widescreen</PresentationFormat>
  <Paragraphs>130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Bell MT</vt:lpstr>
      <vt:lpstr>Calibri Light</vt:lpstr>
      <vt:lpstr>Open Sans</vt:lpstr>
      <vt:lpstr>Wingdings</vt:lpstr>
      <vt:lpstr>ThinLineVTI</vt:lpstr>
      <vt:lpstr>Grow Through The Arts</vt:lpstr>
      <vt:lpstr>My Story of Growing Through The Arts</vt:lpstr>
      <vt:lpstr>My Story (Continued)</vt:lpstr>
      <vt:lpstr>Lack of Awareness</vt:lpstr>
      <vt:lpstr>Main Areas of Benefit</vt:lpstr>
      <vt:lpstr>Physical Benefits</vt:lpstr>
      <vt:lpstr>Physical Benefits (Continued)</vt:lpstr>
      <vt:lpstr>Mental Benefits</vt:lpstr>
      <vt:lpstr>Mental Benefits (Continued)</vt:lpstr>
      <vt:lpstr>Emotional Benefits</vt:lpstr>
      <vt:lpstr>Emotional Benefits (Continued)</vt:lpstr>
      <vt:lpstr>Summary Statements </vt:lpstr>
      <vt:lpstr>Testimonial Video</vt:lpstr>
      <vt:lpstr>Ways to Get Involved in the Arts (Examples in San Diego, California)</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Brown 010</dc:creator>
  <cp:lastModifiedBy>Erin Brown 010</cp:lastModifiedBy>
  <cp:revision>20</cp:revision>
  <dcterms:created xsi:type="dcterms:W3CDTF">2022-05-15T18:22:56Z</dcterms:created>
  <dcterms:modified xsi:type="dcterms:W3CDTF">2022-06-12T02:17:33Z</dcterms:modified>
</cp:coreProperties>
</file>